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6"/>
  </p:handoutMasterIdLst>
  <p:sldIdLst>
    <p:sldId id="256" r:id="rId2"/>
    <p:sldId id="257"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9" r:id="rId22"/>
    <p:sldId id="278" r:id="rId23"/>
    <p:sldId id="280" r:id="rId24"/>
    <p:sldId id="281" r:id="rId25"/>
    <p:sldId id="282" r:id="rId26"/>
    <p:sldId id="283" r:id="rId27"/>
    <p:sldId id="284" r:id="rId28"/>
    <p:sldId id="285" r:id="rId29"/>
    <p:sldId id="286" r:id="rId30"/>
    <p:sldId id="287" r:id="rId31"/>
    <p:sldId id="288" r:id="rId32"/>
    <p:sldId id="289" r:id="rId33"/>
    <p:sldId id="290" r:id="rId34"/>
    <p:sldId id="292"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1D49"/>
    <a:srgbClr val="0000FF"/>
    <a:srgbClr val="FF66CC"/>
    <a:srgbClr val="FFFFFF"/>
    <a:srgbClr val="66CCFF"/>
    <a:srgbClr val="FFB718"/>
    <a:srgbClr val="FF6600"/>
    <a:srgbClr val="0040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0" d="100"/>
          <a:sy n="70" d="100"/>
        </p:scale>
        <p:origin x="738" y="72"/>
      </p:cViewPr>
      <p:guideLst/>
    </p:cSldViewPr>
  </p:slideViewPr>
  <p:notesTextViewPr>
    <p:cViewPr>
      <p:scale>
        <a:sx n="1" d="1"/>
        <a:sy n="1" d="1"/>
      </p:scale>
      <p:origin x="0" y="0"/>
    </p:cViewPr>
  </p:notesTextViewPr>
  <p:notesViewPr>
    <p:cSldViewPr snapToGrid="0">
      <p:cViewPr varScale="1">
        <p:scale>
          <a:sx n="54" d="100"/>
          <a:sy n="54" d="100"/>
        </p:scale>
        <p:origin x="196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7C9EAD-9C97-4968-8655-C68220040D75}" type="doc">
      <dgm:prSet loTypeId="urn:microsoft.com/office/officeart/2005/8/layout/pList2" loCatId="list" qsTypeId="urn:microsoft.com/office/officeart/2005/8/quickstyle/simple1" qsCatId="simple" csTypeId="urn:microsoft.com/office/officeart/2005/8/colors/colorful1" csCatId="colorful" phldr="1"/>
      <dgm:spPr/>
    </dgm:pt>
    <dgm:pt modelId="{0DC38B9B-D812-421A-89C3-295113EA8C46}">
      <dgm:prSet phldrT="[Text]"/>
      <dgm:spPr>
        <a:solidFill>
          <a:srgbClr val="66CCFF"/>
        </a:solidFill>
        <a:ln>
          <a:noFill/>
        </a:ln>
      </dgm:spPr>
      <dgm:t>
        <a:bodyPr/>
        <a:lstStyle/>
        <a:p>
          <a:r>
            <a:rPr lang="en-US" dirty="0" smtClean="0"/>
            <a:t> </a:t>
          </a:r>
          <a:endParaRPr lang="en-US" dirty="0"/>
        </a:p>
      </dgm:t>
    </dgm:pt>
    <dgm:pt modelId="{30A18FB8-D0CD-4004-BBEB-53E4EA7F1920}" type="parTrans" cxnId="{310A3088-51B8-40CC-9BB0-1E2BA85865DE}">
      <dgm:prSet/>
      <dgm:spPr/>
      <dgm:t>
        <a:bodyPr/>
        <a:lstStyle/>
        <a:p>
          <a:endParaRPr lang="en-US"/>
        </a:p>
      </dgm:t>
    </dgm:pt>
    <dgm:pt modelId="{459714E9-9C61-44E0-8958-EA65163E356B}" type="sibTrans" cxnId="{310A3088-51B8-40CC-9BB0-1E2BA85865DE}">
      <dgm:prSet/>
      <dgm:spPr/>
      <dgm:t>
        <a:bodyPr/>
        <a:lstStyle/>
        <a:p>
          <a:endParaRPr lang="en-US"/>
        </a:p>
      </dgm:t>
    </dgm:pt>
    <dgm:pt modelId="{D342D160-367D-46C8-A141-AA860494154A}">
      <dgm:prSet phldrT="[Text]"/>
      <dgm:spPr>
        <a:solidFill>
          <a:srgbClr val="FFB718"/>
        </a:solidFill>
        <a:ln>
          <a:noFill/>
        </a:ln>
      </dgm:spPr>
      <dgm:t>
        <a:bodyPr/>
        <a:lstStyle/>
        <a:p>
          <a:r>
            <a:rPr lang="en-US" dirty="0" smtClean="0"/>
            <a:t> </a:t>
          </a:r>
          <a:endParaRPr lang="en-US" dirty="0"/>
        </a:p>
      </dgm:t>
    </dgm:pt>
    <dgm:pt modelId="{622B1242-2587-443C-9772-98406A70C7B9}" type="parTrans" cxnId="{22281B83-11AF-4EEB-90AB-63CC8B9CAAFA}">
      <dgm:prSet/>
      <dgm:spPr/>
      <dgm:t>
        <a:bodyPr/>
        <a:lstStyle/>
        <a:p>
          <a:endParaRPr lang="en-US"/>
        </a:p>
      </dgm:t>
    </dgm:pt>
    <dgm:pt modelId="{A56B6BCB-3352-4799-B079-6A989F724E39}" type="sibTrans" cxnId="{22281B83-11AF-4EEB-90AB-63CC8B9CAAFA}">
      <dgm:prSet/>
      <dgm:spPr/>
      <dgm:t>
        <a:bodyPr/>
        <a:lstStyle/>
        <a:p>
          <a:endParaRPr lang="en-US"/>
        </a:p>
      </dgm:t>
    </dgm:pt>
    <dgm:pt modelId="{B3B5638A-C1A0-44C8-A7A5-C0EAE81189DD}">
      <dgm:prSet phldrT="[Text]"/>
      <dgm:spPr>
        <a:solidFill>
          <a:srgbClr val="92D050"/>
        </a:solidFill>
        <a:ln>
          <a:noFill/>
        </a:ln>
      </dgm:spPr>
      <dgm:t>
        <a:bodyPr/>
        <a:lstStyle/>
        <a:p>
          <a:endParaRPr lang="en-US" dirty="0"/>
        </a:p>
      </dgm:t>
    </dgm:pt>
    <dgm:pt modelId="{07BD9723-8EEC-487A-AA06-820B03E4C55A}" type="parTrans" cxnId="{A8BAC6FC-46DD-4D80-99BD-B0833DE66DDE}">
      <dgm:prSet/>
      <dgm:spPr/>
      <dgm:t>
        <a:bodyPr/>
        <a:lstStyle/>
        <a:p>
          <a:endParaRPr lang="en-US"/>
        </a:p>
      </dgm:t>
    </dgm:pt>
    <dgm:pt modelId="{DE1E5BF4-9B76-4E48-954E-328166F007BC}" type="sibTrans" cxnId="{A8BAC6FC-46DD-4D80-99BD-B0833DE66DDE}">
      <dgm:prSet/>
      <dgm:spPr/>
      <dgm:t>
        <a:bodyPr/>
        <a:lstStyle/>
        <a:p>
          <a:endParaRPr lang="en-US"/>
        </a:p>
      </dgm:t>
    </dgm:pt>
    <dgm:pt modelId="{872E0BFB-700A-4406-B66E-96D5D08F9A0C}">
      <dgm:prSet phldrT="[Text]"/>
      <dgm:spPr>
        <a:solidFill>
          <a:schemeClr val="bg1">
            <a:lumMod val="85000"/>
          </a:schemeClr>
        </a:solidFill>
        <a:ln>
          <a:noFill/>
        </a:ln>
      </dgm:spPr>
      <dgm:t>
        <a:bodyPr/>
        <a:lstStyle/>
        <a:p>
          <a:endParaRPr lang="en-US" dirty="0"/>
        </a:p>
      </dgm:t>
    </dgm:pt>
    <dgm:pt modelId="{FFB01512-E0AF-4435-8AC2-09BF00D809B6}" type="parTrans" cxnId="{32B8E95C-0F84-4C39-BC53-B8BE359ADDF9}">
      <dgm:prSet/>
      <dgm:spPr/>
      <dgm:t>
        <a:bodyPr/>
        <a:lstStyle/>
        <a:p>
          <a:endParaRPr lang="en-US"/>
        </a:p>
      </dgm:t>
    </dgm:pt>
    <dgm:pt modelId="{2BEB479D-47BC-41ED-916C-B97C8CF8E533}" type="sibTrans" cxnId="{32B8E95C-0F84-4C39-BC53-B8BE359ADDF9}">
      <dgm:prSet/>
      <dgm:spPr/>
      <dgm:t>
        <a:bodyPr/>
        <a:lstStyle/>
        <a:p>
          <a:endParaRPr lang="en-US"/>
        </a:p>
      </dgm:t>
    </dgm:pt>
    <dgm:pt modelId="{028AEE08-E743-4CC1-B837-4D5AD417B398}">
      <dgm:prSet phldrT="[Text]"/>
      <dgm:spPr>
        <a:solidFill>
          <a:srgbClr val="FF6600"/>
        </a:solidFill>
        <a:ln>
          <a:noFill/>
        </a:ln>
      </dgm:spPr>
      <dgm:t>
        <a:bodyPr/>
        <a:lstStyle/>
        <a:p>
          <a:r>
            <a:rPr lang="en-US" dirty="0" smtClean="0"/>
            <a:t> </a:t>
          </a:r>
          <a:endParaRPr lang="en-US" dirty="0"/>
        </a:p>
      </dgm:t>
    </dgm:pt>
    <dgm:pt modelId="{314928C5-79EE-40B9-96A0-26CEC5C7B895}" type="sibTrans" cxnId="{0CE6DEA7-D7BF-43C2-BC2F-549C26301CE8}">
      <dgm:prSet/>
      <dgm:spPr/>
      <dgm:t>
        <a:bodyPr/>
        <a:lstStyle/>
        <a:p>
          <a:endParaRPr lang="en-US"/>
        </a:p>
      </dgm:t>
    </dgm:pt>
    <dgm:pt modelId="{EBFEE2EA-5E9C-4C3A-BF32-D9F9C8BFE319}" type="parTrans" cxnId="{0CE6DEA7-D7BF-43C2-BC2F-549C26301CE8}">
      <dgm:prSet/>
      <dgm:spPr/>
      <dgm:t>
        <a:bodyPr/>
        <a:lstStyle/>
        <a:p>
          <a:endParaRPr lang="en-US"/>
        </a:p>
      </dgm:t>
    </dgm:pt>
    <dgm:pt modelId="{1FEC2866-C2C4-4304-A23D-CD2E0737BB92}" type="pres">
      <dgm:prSet presAssocID="{DF7C9EAD-9C97-4968-8655-C68220040D75}" presName="Name0" presStyleCnt="0">
        <dgm:presLayoutVars>
          <dgm:dir/>
          <dgm:resizeHandles val="exact"/>
        </dgm:presLayoutVars>
      </dgm:prSet>
      <dgm:spPr/>
    </dgm:pt>
    <dgm:pt modelId="{6671DA89-222C-491D-8AB1-1B1E60E3A76C}" type="pres">
      <dgm:prSet presAssocID="{DF7C9EAD-9C97-4968-8655-C68220040D75}" presName="bkgdShp" presStyleLbl="alignAccFollowNode1" presStyleIdx="0" presStyleCnt="1" custScaleY="76404"/>
      <dgm:spPr>
        <a:noFill/>
        <a:ln>
          <a:noFill/>
        </a:ln>
      </dgm:spPr>
    </dgm:pt>
    <dgm:pt modelId="{2A99EF6A-BCA7-4D77-8D02-8D22FD801982}" type="pres">
      <dgm:prSet presAssocID="{DF7C9EAD-9C97-4968-8655-C68220040D75}" presName="linComp" presStyleCnt="0"/>
      <dgm:spPr/>
    </dgm:pt>
    <dgm:pt modelId="{99EF99B8-938B-4368-9DBD-3253355DFCBE}" type="pres">
      <dgm:prSet presAssocID="{0DC38B9B-D812-421A-89C3-295113EA8C46}" presName="compNode" presStyleCnt="0"/>
      <dgm:spPr/>
    </dgm:pt>
    <dgm:pt modelId="{12FFD526-2F3C-4E53-BA68-2660F1AE4D9A}" type="pres">
      <dgm:prSet presAssocID="{0DC38B9B-D812-421A-89C3-295113EA8C46}" presName="node" presStyleLbl="node1" presStyleIdx="0" presStyleCnt="5" custScaleY="114741">
        <dgm:presLayoutVars>
          <dgm:bulletEnabled val="1"/>
        </dgm:presLayoutVars>
      </dgm:prSet>
      <dgm:spPr/>
      <dgm:t>
        <a:bodyPr/>
        <a:lstStyle/>
        <a:p>
          <a:endParaRPr lang="en-US"/>
        </a:p>
      </dgm:t>
    </dgm:pt>
    <dgm:pt modelId="{48D3C705-DEAA-4AE3-8153-28E07D292BB8}" type="pres">
      <dgm:prSet presAssocID="{0DC38B9B-D812-421A-89C3-295113EA8C46}" presName="invisiNode" presStyleLbl="node1" presStyleIdx="0" presStyleCnt="5"/>
      <dgm:spPr/>
    </dgm:pt>
    <dgm:pt modelId="{B933A7C3-3203-4363-AB16-A60AC247A0D5}" type="pres">
      <dgm:prSet presAssocID="{0DC38B9B-D812-421A-89C3-295113EA8C46}" presName="imagNode" presStyleLbl="fgImgPlace1" presStyleIdx="0" presStyleCnt="5"/>
      <dgm:spPr>
        <a:solidFill>
          <a:srgbClr val="66CCFF"/>
        </a:solidFill>
        <a:ln>
          <a:noFill/>
        </a:ln>
      </dgm:spPr>
    </dgm:pt>
    <dgm:pt modelId="{0D12A0AE-A803-4E81-B799-36DDFFC25383}" type="pres">
      <dgm:prSet presAssocID="{459714E9-9C61-44E0-8958-EA65163E356B}" presName="sibTrans" presStyleLbl="sibTrans2D1" presStyleIdx="0" presStyleCnt="0"/>
      <dgm:spPr/>
      <dgm:t>
        <a:bodyPr/>
        <a:lstStyle/>
        <a:p>
          <a:endParaRPr lang="en-US"/>
        </a:p>
      </dgm:t>
    </dgm:pt>
    <dgm:pt modelId="{FC4F917A-8E0C-4D9E-8D73-AF90F8A5B287}" type="pres">
      <dgm:prSet presAssocID="{D342D160-367D-46C8-A141-AA860494154A}" presName="compNode" presStyleCnt="0"/>
      <dgm:spPr/>
    </dgm:pt>
    <dgm:pt modelId="{ECE9F7A6-E3D2-4787-AFEA-5F912B6A107C}" type="pres">
      <dgm:prSet presAssocID="{D342D160-367D-46C8-A141-AA860494154A}" presName="node" presStyleLbl="node1" presStyleIdx="1" presStyleCnt="5" custScaleY="114741">
        <dgm:presLayoutVars>
          <dgm:bulletEnabled val="1"/>
        </dgm:presLayoutVars>
      </dgm:prSet>
      <dgm:spPr/>
      <dgm:t>
        <a:bodyPr/>
        <a:lstStyle/>
        <a:p>
          <a:endParaRPr lang="en-US"/>
        </a:p>
      </dgm:t>
    </dgm:pt>
    <dgm:pt modelId="{6F3DD56A-92A4-49A5-9829-C28B0E9EB98D}" type="pres">
      <dgm:prSet presAssocID="{D342D160-367D-46C8-A141-AA860494154A}" presName="invisiNode" presStyleLbl="node1" presStyleIdx="1" presStyleCnt="5"/>
      <dgm:spPr/>
    </dgm:pt>
    <dgm:pt modelId="{91A9AE54-AABF-489C-B0D8-FF74A42A590C}" type="pres">
      <dgm:prSet presAssocID="{D342D160-367D-46C8-A141-AA860494154A}" presName="imagNode" presStyleLbl="fgImgPlace1" presStyleIdx="1" presStyleCnt="5"/>
      <dgm:spPr>
        <a:solidFill>
          <a:srgbClr val="FFB718"/>
        </a:solidFill>
        <a:ln>
          <a:noFill/>
        </a:ln>
      </dgm:spPr>
    </dgm:pt>
    <dgm:pt modelId="{79381F7C-9F73-4361-A681-ED4931E1D0E5}" type="pres">
      <dgm:prSet presAssocID="{A56B6BCB-3352-4799-B079-6A989F724E39}" presName="sibTrans" presStyleLbl="sibTrans2D1" presStyleIdx="0" presStyleCnt="0"/>
      <dgm:spPr/>
      <dgm:t>
        <a:bodyPr/>
        <a:lstStyle/>
        <a:p>
          <a:endParaRPr lang="en-US"/>
        </a:p>
      </dgm:t>
    </dgm:pt>
    <dgm:pt modelId="{0DC79A6B-5A85-4521-B371-C36D92E1FDFE}" type="pres">
      <dgm:prSet presAssocID="{028AEE08-E743-4CC1-B837-4D5AD417B398}" presName="compNode" presStyleCnt="0"/>
      <dgm:spPr/>
    </dgm:pt>
    <dgm:pt modelId="{4274C60F-0A09-4522-A2E1-A27CAD1AF592}" type="pres">
      <dgm:prSet presAssocID="{028AEE08-E743-4CC1-B837-4D5AD417B398}" presName="node" presStyleLbl="node1" presStyleIdx="2" presStyleCnt="5" custScaleY="114741">
        <dgm:presLayoutVars>
          <dgm:bulletEnabled val="1"/>
        </dgm:presLayoutVars>
      </dgm:prSet>
      <dgm:spPr/>
      <dgm:t>
        <a:bodyPr/>
        <a:lstStyle/>
        <a:p>
          <a:endParaRPr lang="en-US"/>
        </a:p>
      </dgm:t>
    </dgm:pt>
    <dgm:pt modelId="{8D6F5B9C-F196-49B2-8904-AB061DDAF101}" type="pres">
      <dgm:prSet presAssocID="{028AEE08-E743-4CC1-B837-4D5AD417B398}" presName="invisiNode" presStyleLbl="node1" presStyleIdx="2" presStyleCnt="5"/>
      <dgm:spPr/>
    </dgm:pt>
    <dgm:pt modelId="{6333E988-8271-4CD2-B645-0DEE6C5DA0CC}" type="pres">
      <dgm:prSet presAssocID="{028AEE08-E743-4CC1-B837-4D5AD417B398}" presName="imagNode" presStyleLbl="fgImgPlace1" presStyleIdx="2" presStyleCnt="5"/>
      <dgm:spPr>
        <a:solidFill>
          <a:srgbClr val="FF6600"/>
        </a:solidFill>
        <a:ln>
          <a:noFill/>
        </a:ln>
      </dgm:spPr>
    </dgm:pt>
    <dgm:pt modelId="{CEA61758-EB8D-4198-926B-A4D2AA51426E}" type="pres">
      <dgm:prSet presAssocID="{314928C5-79EE-40B9-96A0-26CEC5C7B895}" presName="sibTrans" presStyleLbl="sibTrans2D1" presStyleIdx="0" presStyleCnt="0"/>
      <dgm:spPr/>
      <dgm:t>
        <a:bodyPr/>
        <a:lstStyle/>
        <a:p>
          <a:endParaRPr lang="en-US"/>
        </a:p>
      </dgm:t>
    </dgm:pt>
    <dgm:pt modelId="{583211B9-D3EE-4B26-BE6B-97AF915A582D}" type="pres">
      <dgm:prSet presAssocID="{872E0BFB-700A-4406-B66E-96D5D08F9A0C}" presName="compNode" presStyleCnt="0"/>
      <dgm:spPr/>
    </dgm:pt>
    <dgm:pt modelId="{21CC50FF-3277-4D87-95C9-5E348B1F3543}" type="pres">
      <dgm:prSet presAssocID="{872E0BFB-700A-4406-B66E-96D5D08F9A0C}" presName="node" presStyleLbl="node1" presStyleIdx="3" presStyleCnt="5" custScaleY="114741">
        <dgm:presLayoutVars>
          <dgm:bulletEnabled val="1"/>
        </dgm:presLayoutVars>
      </dgm:prSet>
      <dgm:spPr/>
      <dgm:t>
        <a:bodyPr/>
        <a:lstStyle/>
        <a:p>
          <a:endParaRPr lang="en-US"/>
        </a:p>
      </dgm:t>
    </dgm:pt>
    <dgm:pt modelId="{C982AA54-31D8-4321-921C-F0E6A4CB2BF6}" type="pres">
      <dgm:prSet presAssocID="{872E0BFB-700A-4406-B66E-96D5D08F9A0C}" presName="invisiNode" presStyleLbl="node1" presStyleIdx="3" presStyleCnt="5"/>
      <dgm:spPr/>
    </dgm:pt>
    <dgm:pt modelId="{9543CDEC-EFF3-4EDD-B59F-D73AEC7EEE31}" type="pres">
      <dgm:prSet presAssocID="{872E0BFB-700A-4406-B66E-96D5D08F9A0C}" presName="imagNode" presStyleLbl="fgImgPlace1" presStyleIdx="3" presStyleCnt="5"/>
      <dgm:spPr>
        <a:solidFill>
          <a:schemeClr val="bg1">
            <a:lumMod val="85000"/>
          </a:schemeClr>
        </a:solidFill>
        <a:ln>
          <a:noFill/>
        </a:ln>
      </dgm:spPr>
    </dgm:pt>
    <dgm:pt modelId="{3C32170E-E8D1-4156-B3BA-B78148F8DD05}" type="pres">
      <dgm:prSet presAssocID="{2BEB479D-47BC-41ED-916C-B97C8CF8E533}" presName="sibTrans" presStyleLbl="sibTrans2D1" presStyleIdx="0" presStyleCnt="0"/>
      <dgm:spPr/>
      <dgm:t>
        <a:bodyPr/>
        <a:lstStyle/>
        <a:p>
          <a:endParaRPr lang="en-US"/>
        </a:p>
      </dgm:t>
    </dgm:pt>
    <dgm:pt modelId="{59A0D9A3-2B52-4D95-A9B2-8C776624E3A2}" type="pres">
      <dgm:prSet presAssocID="{B3B5638A-C1A0-44C8-A7A5-C0EAE81189DD}" presName="compNode" presStyleCnt="0"/>
      <dgm:spPr/>
    </dgm:pt>
    <dgm:pt modelId="{A09B156A-2AB1-414D-B8F0-A8FF390C907F}" type="pres">
      <dgm:prSet presAssocID="{B3B5638A-C1A0-44C8-A7A5-C0EAE81189DD}" presName="node" presStyleLbl="node1" presStyleIdx="4" presStyleCnt="5" custScaleY="114741">
        <dgm:presLayoutVars>
          <dgm:bulletEnabled val="1"/>
        </dgm:presLayoutVars>
      </dgm:prSet>
      <dgm:spPr/>
      <dgm:t>
        <a:bodyPr/>
        <a:lstStyle/>
        <a:p>
          <a:endParaRPr lang="en-US"/>
        </a:p>
      </dgm:t>
    </dgm:pt>
    <dgm:pt modelId="{89F9D0FC-2933-42CC-BF3C-4BD5337DB6CF}" type="pres">
      <dgm:prSet presAssocID="{B3B5638A-C1A0-44C8-A7A5-C0EAE81189DD}" presName="invisiNode" presStyleLbl="node1" presStyleIdx="4" presStyleCnt="5"/>
      <dgm:spPr/>
    </dgm:pt>
    <dgm:pt modelId="{6598FAB2-B202-4828-BDFB-E7C6BA32130A}" type="pres">
      <dgm:prSet presAssocID="{B3B5638A-C1A0-44C8-A7A5-C0EAE81189DD}" presName="imagNode" presStyleLbl="fgImgPlace1" presStyleIdx="4" presStyleCnt="5"/>
      <dgm:spPr>
        <a:solidFill>
          <a:srgbClr val="92D050"/>
        </a:solidFill>
        <a:ln>
          <a:noFill/>
        </a:ln>
      </dgm:spPr>
    </dgm:pt>
  </dgm:ptLst>
  <dgm:cxnLst>
    <dgm:cxn modelId="{32B8E95C-0F84-4C39-BC53-B8BE359ADDF9}" srcId="{DF7C9EAD-9C97-4968-8655-C68220040D75}" destId="{872E0BFB-700A-4406-B66E-96D5D08F9A0C}" srcOrd="3" destOrd="0" parTransId="{FFB01512-E0AF-4435-8AC2-09BF00D809B6}" sibTransId="{2BEB479D-47BC-41ED-916C-B97C8CF8E533}"/>
    <dgm:cxn modelId="{22281B83-11AF-4EEB-90AB-63CC8B9CAAFA}" srcId="{DF7C9EAD-9C97-4968-8655-C68220040D75}" destId="{D342D160-367D-46C8-A141-AA860494154A}" srcOrd="1" destOrd="0" parTransId="{622B1242-2587-443C-9772-98406A70C7B9}" sibTransId="{A56B6BCB-3352-4799-B079-6A989F724E39}"/>
    <dgm:cxn modelId="{B6CE4FC7-7FFD-4094-8C54-1A9124926252}" type="presOf" srcId="{314928C5-79EE-40B9-96A0-26CEC5C7B895}" destId="{CEA61758-EB8D-4198-926B-A4D2AA51426E}" srcOrd="0" destOrd="0" presId="urn:microsoft.com/office/officeart/2005/8/layout/pList2"/>
    <dgm:cxn modelId="{86812859-C32F-4662-88A0-889C34E80B47}" type="presOf" srcId="{D342D160-367D-46C8-A141-AA860494154A}" destId="{ECE9F7A6-E3D2-4787-AFEA-5F912B6A107C}" srcOrd="0" destOrd="0" presId="urn:microsoft.com/office/officeart/2005/8/layout/pList2"/>
    <dgm:cxn modelId="{51C819AA-C7D2-4C1E-9BE6-A0A653E84826}" type="presOf" srcId="{872E0BFB-700A-4406-B66E-96D5D08F9A0C}" destId="{21CC50FF-3277-4D87-95C9-5E348B1F3543}" srcOrd="0" destOrd="0" presId="urn:microsoft.com/office/officeart/2005/8/layout/pList2"/>
    <dgm:cxn modelId="{5EBD4AF9-0119-4282-BAB8-70A28D313948}" type="presOf" srcId="{A56B6BCB-3352-4799-B079-6A989F724E39}" destId="{79381F7C-9F73-4361-A681-ED4931E1D0E5}" srcOrd="0" destOrd="0" presId="urn:microsoft.com/office/officeart/2005/8/layout/pList2"/>
    <dgm:cxn modelId="{7218A3AF-422B-47D9-9CE0-30E9CEB59950}" type="presOf" srcId="{0DC38B9B-D812-421A-89C3-295113EA8C46}" destId="{12FFD526-2F3C-4E53-BA68-2660F1AE4D9A}" srcOrd="0" destOrd="0" presId="urn:microsoft.com/office/officeart/2005/8/layout/pList2"/>
    <dgm:cxn modelId="{A0D75AF0-98E2-4645-B9AF-E3E0F4F7A18E}" type="presOf" srcId="{459714E9-9C61-44E0-8958-EA65163E356B}" destId="{0D12A0AE-A803-4E81-B799-36DDFFC25383}" srcOrd="0" destOrd="0" presId="urn:microsoft.com/office/officeart/2005/8/layout/pList2"/>
    <dgm:cxn modelId="{A8BAC6FC-46DD-4D80-99BD-B0833DE66DDE}" srcId="{DF7C9EAD-9C97-4968-8655-C68220040D75}" destId="{B3B5638A-C1A0-44C8-A7A5-C0EAE81189DD}" srcOrd="4" destOrd="0" parTransId="{07BD9723-8EEC-487A-AA06-820B03E4C55A}" sibTransId="{DE1E5BF4-9B76-4E48-954E-328166F007BC}"/>
    <dgm:cxn modelId="{0CE6DEA7-D7BF-43C2-BC2F-549C26301CE8}" srcId="{DF7C9EAD-9C97-4968-8655-C68220040D75}" destId="{028AEE08-E743-4CC1-B837-4D5AD417B398}" srcOrd="2" destOrd="0" parTransId="{EBFEE2EA-5E9C-4C3A-BF32-D9F9C8BFE319}" sibTransId="{314928C5-79EE-40B9-96A0-26CEC5C7B895}"/>
    <dgm:cxn modelId="{399C2FD8-F41E-40CD-8BAC-8BF091830AD4}" type="presOf" srcId="{2BEB479D-47BC-41ED-916C-B97C8CF8E533}" destId="{3C32170E-E8D1-4156-B3BA-B78148F8DD05}" srcOrd="0" destOrd="0" presId="urn:microsoft.com/office/officeart/2005/8/layout/pList2"/>
    <dgm:cxn modelId="{310A3088-51B8-40CC-9BB0-1E2BA85865DE}" srcId="{DF7C9EAD-9C97-4968-8655-C68220040D75}" destId="{0DC38B9B-D812-421A-89C3-295113EA8C46}" srcOrd="0" destOrd="0" parTransId="{30A18FB8-D0CD-4004-BBEB-53E4EA7F1920}" sibTransId="{459714E9-9C61-44E0-8958-EA65163E356B}"/>
    <dgm:cxn modelId="{FAD9AD5D-6927-448F-B256-4F8C51B1EE6F}" type="presOf" srcId="{B3B5638A-C1A0-44C8-A7A5-C0EAE81189DD}" destId="{A09B156A-2AB1-414D-B8F0-A8FF390C907F}" srcOrd="0" destOrd="0" presId="urn:microsoft.com/office/officeart/2005/8/layout/pList2"/>
    <dgm:cxn modelId="{F6E69D19-8EA2-4775-A25C-2A5F36B06A3E}" type="presOf" srcId="{028AEE08-E743-4CC1-B837-4D5AD417B398}" destId="{4274C60F-0A09-4522-A2E1-A27CAD1AF592}" srcOrd="0" destOrd="0" presId="urn:microsoft.com/office/officeart/2005/8/layout/pList2"/>
    <dgm:cxn modelId="{D8E57561-0935-4B0C-ACB7-AF7A81073338}" type="presOf" srcId="{DF7C9EAD-9C97-4968-8655-C68220040D75}" destId="{1FEC2866-C2C4-4304-A23D-CD2E0737BB92}" srcOrd="0" destOrd="0" presId="urn:microsoft.com/office/officeart/2005/8/layout/pList2"/>
    <dgm:cxn modelId="{2335DB44-7018-4BB4-ACE1-2FC4953D590B}" type="presParOf" srcId="{1FEC2866-C2C4-4304-A23D-CD2E0737BB92}" destId="{6671DA89-222C-491D-8AB1-1B1E60E3A76C}" srcOrd="0" destOrd="0" presId="urn:microsoft.com/office/officeart/2005/8/layout/pList2"/>
    <dgm:cxn modelId="{47604CA5-CAC2-4DA2-B9C3-A1DCF5D928B0}" type="presParOf" srcId="{1FEC2866-C2C4-4304-A23D-CD2E0737BB92}" destId="{2A99EF6A-BCA7-4D77-8D02-8D22FD801982}" srcOrd="1" destOrd="0" presId="urn:microsoft.com/office/officeart/2005/8/layout/pList2"/>
    <dgm:cxn modelId="{8E975142-15F4-4FE9-9BE4-CF5E1B6FF9FA}" type="presParOf" srcId="{2A99EF6A-BCA7-4D77-8D02-8D22FD801982}" destId="{99EF99B8-938B-4368-9DBD-3253355DFCBE}" srcOrd="0" destOrd="0" presId="urn:microsoft.com/office/officeart/2005/8/layout/pList2"/>
    <dgm:cxn modelId="{BDB2A602-2D86-46A1-A1B4-6FC551B6A8E8}" type="presParOf" srcId="{99EF99B8-938B-4368-9DBD-3253355DFCBE}" destId="{12FFD526-2F3C-4E53-BA68-2660F1AE4D9A}" srcOrd="0" destOrd="0" presId="urn:microsoft.com/office/officeart/2005/8/layout/pList2"/>
    <dgm:cxn modelId="{C028ED91-0E45-49A0-85ED-391486F36EAC}" type="presParOf" srcId="{99EF99B8-938B-4368-9DBD-3253355DFCBE}" destId="{48D3C705-DEAA-4AE3-8153-28E07D292BB8}" srcOrd="1" destOrd="0" presId="urn:microsoft.com/office/officeart/2005/8/layout/pList2"/>
    <dgm:cxn modelId="{E400D942-102F-4FE6-A473-C47408C8C336}" type="presParOf" srcId="{99EF99B8-938B-4368-9DBD-3253355DFCBE}" destId="{B933A7C3-3203-4363-AB16-A60AC247A0D5}" srcOrd="2" destOrd="0" presId="urn:microsoft.com/office/officeart/2005/8/layout/pList2"/>
    <dgm:cxn modelId="{9FB97767-F8E1-4430-9498-0F7532541844}" type="presParOf" srcId="{2A99EF6A-BCA7-4D77-8D02-8D22FD801982}" destId="{0D12A0AE-A803-4E81-B799-36DDFFC25383}" srcOrd="1" destOrd="0" presId="urn:microsoft.com/office/officeart/2005/8/layout/pList2"/>
    <dgm:cxn modelId="{885DC219-13F4-44AF-8CA4-A6A3671E5142}" type="presParOf" srcId="{2A99EF6A-BCA7-4D77-8D02-8D22FD801982}" destId="{FC4F917A-8E0C-4D9E-8D73-AF90F8A5B287}" srcOrd="2" destOrd="0" presId="urn:microsoft.com/office/officeart/2005/8/layout/pList2"/>
    <dgm:cxn modelId="{B56596E5-39B9-4A5B-AE87-7065C414F052}" type="presParOf" srcId="{FC4F917A-8E0C-4D9E-8D73-AF90F8A5B287}" destId="{ECE9F7A6-E3D2-4787-AFEA-5F912B6A107C}" srcOrd="0" destOrd="0" presId="urn:microsoft.com/office/officeart/2005/8/layout/pList2"/>
    <dgm:cxn modelId="{9B5969B0-4FC9-4D9A-94F2-3C52AB587554}" type="presParOf" srcId="{FC4F917A-8E0C-4D9E-8D73-AF90F8A5B287}" destId="{6F3DD56A-92A4-49A5-9829-C28B0E9EB98D}" srcOrd="1" destOrd="0" presId="urn:microsoft.com/office/officeart/2005/8/layout/pList2"/>
    <dgm:cxn modelId="{A18DA6AE-D727-4514-9445-230963F44508}" type="presParOf" srcId="{FC4F917A-8E0C-4D9E-8D73-AF90F8A5B287}" destId="{91A9AE54-AABF-489C-B0D8-FF74A42A590C}" srcOrd="2" destOrd="0" presId="urn:microsoft.com/office/officeart/2005/8/layout/pList2"/>
    <dgm:cxn modelId="{05636787-8AF4-489B-BD21-C19C945AFC49}" type="presParOf" srcId="{2A99EF6A-BCA7-4D77-8D02-8D22FD801982}" destId="{79381F7C-9F73-4361-A681-ED4931E1D0E5}" srcOrd="3" destOrd="0" presId="urn:microsoft.com/office/officeart/2005/8/layout/pList2"/>
    <dgm:cxn modelId="{EBACB0E6-4178-4517-A38D-B2FC72752969}" type="presParOf" srcId="{2A99EF6A-BCA7-4D77-8D02-8D22FD801982}" destId="{0DC79A6B-5A85-4521-B371-C36D92E1FDFE}" srcOrd="4" destOrd="0" presId="urn:microsoft.com/office/officeart/2005/8/layout/pList2"/>
    <dgm:cxn modelId="{6AF5FE31-CCB5-45F3-81C0-8CB83E16DD21}" type="presParOf" srcId="{0DC79A6B-5A85-4521-B371-C36D92E1FDFE}" destId="{4274C60F-0A09-4522-A2E1-A27CAD1AF592}" srcOrd="0" destOrd="0" presId="urn:microsoft.com/office/officeart/2005/8/layout/pList2"/>
    <dgm:cxn modelId="{81FA7013-B1D2-4ECF-91F0-35B6DAE54E5A}" type="presParOf" srcId="{0DC79A6B-5A85-4521-B371-C36D92E1FDFE}" destId="{8D6F5B9C-F196-49B2-8904-AB061DDAF101}" srcOrd="1" destOrd="0" presId="urn:microsoft.com/office/officeart/2005/8/layout/pList2"/>
    <dgm:cxn modelId="{B81EC667-7BE9-4F0F-A421-1AD0CE9B3472}" type="presParOf" srcId="{0DC79A6B-5A85-4521-B371-C36D92E1FDFE}" destId="{6333E988-8271-4CD2-B645-0DEE6C5DA0CC}" srcOrd="2" destOrd="0" presId="urn:microsoft.com/office/officeart/2005/8/layout/pList2"/>
    <dgm:cxn modelId="{E960F377-9723-408F-BD14-0FA5EBEC26EC}" type="presParOf" srcId="{2A99EF6A-BCA7-4D77-8D02-8D22FD801982}" destId="{CEA61758-EB8D-4198-926B-A4D2AA51426E}" srcOrd="5" destOrd="0" presId="urn:microsoft.com/office/officeart/2005/8/layout/pList2"/>
    <dgm:cxn modelId="{5AF22781-CD0B-4257-BE73-47BCD43187CB}" type="presParOf" srcId="{2A99EF6A-BCA7-4D77-8D02-8D22FD801982}" destId="{583211B9-D3EE-4B26-BE6B-97AF915A582D}" srcOrd="6" destOrd="0" presId="urn:microsoft.com/office/officeart/2005/8/layout/pList2"/>
    <dgm:cxn modelId="{969F6DF7-3139-45EB-A78A-61DA5137B5CB}" type="presParOf" srcId="{583211B9-D3EE-4B26-BE6B-97AF915A582D}" destId="{21CC50FF-3277-4D87-95C9-5E348B1F3543}" srcOrd="0" destOrd="0" presId="urn:microsoft.com/office/officeart/2005/8/layout/pList2"/>
    <dgm:cxn modelId="{39A9A49E-39A3-4DAA-90B9-4B097F61AFA3}" type="presParOf" srcId="{583211B9-D3EE-4B26-BE6B-97AF915A582D}" destId="{C982AA54-31D8-4321-921C-F0E6A4CB2BF6}" srcOrd="1" destOrd="0" presId="urn:microsoft.com/office/officeart/2005/8/layout/pList2"/>
    <dgm:cxn modelId="{297E39BA-B949-4582-B1DE-6364C99A0565}" type="presParOf" srcId="{583211B9-D3EE-4B26-BE6B-97AF915A582D}" destId="{9543CDEC-EFF3-4EDD-B59F-D73AEC7EEE31}" srcOrd="2" destOrd="0" presId="urn:microsoft.com/office/officeart/2005/8/layout/pList2"/>
    <dgm:cxn modelId="{8C50E934-EC73-4236-A1BD-A04A89C11DF3}" type="presParOf" srcId="{2A99EF6A-BCA7-4D77-8D02-8D22FD801982}" destId="{3C32170E-E8D1-4156-B3BA-B78148F8DD05}" srcOrd="7" destOrd="0" presId="urn:microsoft.com/office/officeart/2005/8/layout/pList2"/>
    <dgm:cxn modelId="{0719929C-AF2E-42E2-905D-DE1D676A00F6}" type="presParOf" srcId="{2A99EF6A-BCA7-4D77-8D02-8D22FD801982}" destId="{59A0D9A3-2B52-4D95-A9B2-8C776624E3A2}" srcOrd="8" destOrd="0" presId="urn:microsoft.com/office/officeart/2005/8/layout/pList2"/>
    <dgm:cxn modelId="{4F61C9B1-6DC1-4926-9070-E9455109D3DC}" type="presParOf" srcId="{59A0D9A3-2B52-4D95-A9B2-8C776624E3A2}" destId="{A09B156A-2AB1-414D-B8F0-A8FF390C907F}" srcOrd="0" destOrd="0" presId="urn:microsoft.com/office/officeart/2005/8/layout/pList2"/>
    <dgm:cxn modelId="{7FCC0F3E-7754-4711-B1A8-BC501FF0628F}" type="presParOf" srcId="{59A0D9A3-2B52-4D95-A9B2-8C776624E3A2}" destId="{89F9D0FC-2933-42CC-BF3C-4BD5337DB6CF}" srcOrd="1" destOrd="0" presId="urn:microsoft.com/office/officeart/2005/8/layout/pList2"/>
    <dgm:cxn modelId="{3003A3C9-21A9-4539-BEDE-7BD94D9E0745}" type="presParOf" srcId="{59A0D9A3-2B52-4D95-A9B2-8C776624E3A2}" destId="{6598FAB2-B202-4828-BDFB-E7C6BA32130A}"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AA27BF-40D8-4284-BF34-666116CC5DEF}" type="datetimeFigureOut">
              <a:rPr lang="en-US" smtClean="0"/>
              <a:t>9/30/2019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BE39A7-69A0-4264-B749-9BD50310F95D}" type="slidenum">
              <a:rPr lang="en-US" smtClean="0"/>
              <a:t>‹#›</a:t>
            </a:fld>
            <a:endParaRPr lang="en-US"/>
          </a:p>
        </p:txBody>
      </p:sp>
    </p:spTree>
    <p:extLst>
      <p:ext uri="{BB962C8B-B14F-4D97-AF65-F5344CB8AC3E}">
        <p14:creationId xmlns:p14="http://schemas.microsoft.com/office/powerpoint/2010/main" val="30694977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1.xml"/><Relationship Id="rId7" Type="http://schemas.openxmlformats.org/officeDocument/2006/relationships/image" Target="../media/image4.png"/><Relationship Id="rId12"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11" Type="http://schemas.openxmlformats.org/officeDocument/2006/relationships/image" Target="../media/image8.png"/><Relationship Id="rId5" Type="http://schemas.openxmlformats.org/officeDocument/2006/relationships/diagramColors" Target="../diagrams/colors1.xml"/><Relationship Id="rId10" Type="http://schemas.openxmlformats.org/officeDocument/2006/relationships/image" Target="../media/image7.png"/><Relationship Id="rId4" Type="http://schemas.openxmlformats.org/officeDocument/2006/relationships/diagramQuickStyle" Target="../diagrams/quickStyle1.xml"/><Relationship Id="rId9"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1915128" y="1788454"/>
            <a:ext cx="8361229" cy="2098226"/>
          </a:xfrm>
          <a:prstGeom prst="rect">
            <a:avLst/>
          </a:prstGeom>
        </p:spPr>
        <p:txBody>
          <a:bodyPr anchor="b">
            <a:noAutofit/>
          </a:bodyPr>
          <a:lstStyle>
            <a:lvl1pPr algn="ctr">
              <a:defRPr sz="7200" cap="all" baseline="0">
                <a:solidFill>
                  <a:srgbClr val="101D49"/>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679909" y="3956283"/>
            <a:ext cx="6831673" cy="1086237"/>
          </a:xfrm>
        </p:spPr>
        <p:txBody>
          <a:bodyPr>
            <a:normAutofit/>
          </a:bodyPr>
          <a:lstStyle>
            <a:lvl1pPr marL="0" indent="0" algn="ctr">
              <a:lnSpc>
                <a:spcPct val="112000"/>
              </a:lnSpc>
              <a:spcBef>
                <a:spcPts val="0"/>
              </a:spcBef>
              <a:spcAft>
                <a:spcPts val="0"/>
              </a:spcAft>
              <a:buNone/>
              <a:defRPr sz="2300" b="1">
                <a:solidFill>
                  <a:srgbClr val="FFB718"/>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9" y="6453386"/>
            <a:ext cx="1607944" cy="404614"/>
          </a:xfrm>
        </p:spPr>
        <p:txBody>
          <a:bodyPr/>
          <a:lstStyle>
            <a:lvl1pPr>
              <a:defRPr baseline="0">
                <a:solidFill>
                  <a:schemeClr val="bg1"/>
                </a:solidFill>
              </a:defRPr>
            </a:lvl1pPr>
          </a:lstStyle>
          <a:p>
            <a:fld id="{52C61527-A03E-4679-86A1-0D1184037993}" type="datetimeFigureOut">
              <a:rPr lang="en-US" smtClean="0"/>
              <a:pPr/>
              <a:t>9/30/2019</a:t>
            </a:fld>
            <a:endParaRPr lang="en-US" dirty="0"/>
          </a:p>
        </p:txBody>
      </p:sp>
      <p:sp>
        <p:nvSpPr>
          <p:cNvPr id="5" name="Footer Placeholder 4"/>
          <p:cNvSpPr>
            <a:spLocks noGrp="1"/>
          </p:cNvSpPr>
          <p:nvPr>
            <p:ph type="ftr" sz="quarter" idx="11"/>
          </p:nvPr>
        </p:nvSpPr>
        <p:spPr>
          <a:xfrm>
            <a:off x="2584057" y="6453386"/>
            <a:ext cx="7023377" cy="404614"/>
          </a:xfrm>
        </p:spPr>
        <p:txBody>
          <a:bodyPr/>
          <a:lstStyle>
            <a:lvl1pPr algn="ctr">
              <a:defRPr baseline="0">
                <a:solidFill>
                  <a:schemeClr val="bg1"/>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a:prstGeom prst="rect">
            <a:avLst/>
          </a:prstGeom>
        </p:spPr>
        <p:txBody>
          <a:bodyPr/>
          <a:lstStyle>
            <a:lvl1pPr>
              <a:defRPr baseline="0">
                <a:solidFill>
                  <a:schemeClr val="bg1"/>
                </a:solidFill>
              </a:defRPr>
            </a:lvl1pPr>
          </a:lstStyle>
          <a:p>
            <a:fld id="{33943F3E-CE48-48F4-A664-D93E49928CBC}" type="slidenum">
              <a:rPr lang="en-US" smtClean="0"/>
              <a:pPr/>
              <a:t>‹#›</a:t>
            </a:fld>
            <a:endParaRPr lang="en-US" dirty="0"/>
          </a:p>
        </p:txBody>
      </p:sp>
      <p:grpSp>
        <p:nvGrpSpPr>
          <p:cNvPr id="7" name="Group 6"/>
          <p:cNvGrpSpPr/>
          <p:nvPr/>
        </p:nvGrpSpPr>
        <p:grpSpPr>
          <a:xfrm>
            <a:off x="752860" y="744473"/>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FFB718"/>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gr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10148" y="3655952"/>
            <a:ext cx="2358640" cy="2357518"/>
          </a:xfrm>
          <a:prstGeom prst="rect">
            <a:avLst/>
          </a:prstGeom>
        </p:spPr>
      </p:pic>
    </p:spTree>
    <p:extLst>
      <p:ext uri="{BB962C8B-B14F-4D97-AF65-F5344CB8AC3E}">
        <p14:creationId xmlns:p14="http://schemas.microsoft.com/office/powerpoint/2010/main" val="366122025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101D4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239584"/>
            <a:ext cx="3855720" cy="2604100"/>
          </a:xfrm>
          <a:prstGeom prst="rect">
            <a:avLst/>
          </a:prstGeom>
        </p:spPr>
        <p:txBody>
          <a:bodyPr anchor="t">
            <a:normAutofit/>
          </a:bodyPr>
          <a:lstStyle>
            <a:lvl1pPr>
              <a:lnSpc>
                <a:spcPct val="84000"/>
              </a:lnSpc>
              <a:defRPr sz="4800" baseline="0">
                <a:solidFill>
                  <a:schemeClr val="bg1"/>
                </a:solidFill>
              </a:defRPr>
            </a:lvl1pPr>
          </a:lstStyle>
          <a:p>
            <a:r>
              <a:rPr lang="en-US" dirty="0" smtClean="0"/>
              <a:t>Click to edit Master title style</a:t>
            </a:r>
            <a:endParaRPr lang="en-US" dirty="0"/>
          </a:p>
        </p:txBody>
      </p:sp>
      <p:sp>
        <p:nvSpPr>
          <p:cNvPr id="3" name="Picture Placeholder 2"/>
          <p:cNvSpPr>
            <a:spLocks noGrp="1" noChangeAspect="1"/>
          </p:cNvSpPr>
          <p:nvPr>
            <p:ph type="pic" idx="1"/>
          </p:nvPr>
        </p:nvSpPr>
        <p:spPr>
          <a:xfrm>
            <a:off x="6027422" y="239584"/>
            <a:ext cx="5275415" cy="5432348"/>
          </a:xfrm>
        </p:spPr>
        <p:txBody>
          <a:bodyPr anchor="t">
            <a:norm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solidFill>
                  <a:schemeClr val="bg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a:xfrm>
            <a:off x="723902" y="6453386"/>
            <a:ext cx="1204572" cy="404614"/>
          </a:xfrm>
        </p:spPr>
        <p:txBody>
          <a:bodyPr/>
          <a:lstStyle>
            <a:lvl1pPr>
              <a:defRPr>
                <a:solidFill>
                  <a:schemeClr val="bg1"/>
                </a:solidFill>
              </a:defRPr>
            </a:lvl1pPr>
          </a:lstStyle>
          <a:p>
            <a:fld id="{52C61527-A03E-4679-86A1-0D1184037993}" type="datetimeFigureOut">
              <a:rPr lang="en-US" smtClean="0"/>
              <a:pPr/>
              <a:t>9/30/2019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rgbClr val="101D49"/>
                </a:solidFill>
              </a:defRPr>
            </a:lvl1pPr>
          </a:lstStyle>
          <a:p>
            <a:fld id="{33943F3E-CE48-48F4-A664-D93E49928CBC}" type="slidenum">
              <a:rPr lang="en-US" smtClean="0"/>
              <a:pPr/>
              <a:t>‹#›</a:t>
            </a:fld>
            <a:endParaRPr lang="en-US"/>
          </a:p>
        </p:txBody>
      </p:sp>
      <p:sp>
        <p:nvSpPr>
          <p:cNvPr id="11" name="Freeform 6"/>
          <p:cNvSpPr/>
          <p:nvPr userDrawn="1"/>
        </p:nvSpPr>
        <p:spPr bwMode="auto">
          <a:xfrm flipH="1" flipV="1">
            <a:off x="6030402" y="23958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2" name="Freeform 6"/>
          <p:cNvSpPr/>
          <p:nvPr userDrawn="1"/>
        </p:nvSpPr>
        <p:spPr bwMode="auto">
          <a:xfrm rot="10800000" flipH="1" flipV="1">
            <a:off x="10659421" y="480600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0784" y="5570332"/>
            <a:ext cx="1562816" cy="1562072"/>
          </a:xfrm>
          <a:prstGeom prst="rect">
            <a:avLst/>
          </a:prstGeom>
        </p:spPr>
      </p:pic>
    </p:spTree>
    <p:extLst>
      <p:ext uri="{BB962C8B-B14F-4D97-AF65-F5344CB8AC3E}">
        <p14:creationId xmlns:p14="http://schemas.microsoft.com/office/powerpoint/2010/main" val="2273936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Picture with Caption">
    <p:bg>
      <p:bgPr>
        <a:solidFill>
          <a:schemeClr val="bg1"/>
        </a:solidFill>
        <a:effectLst/>
      </p:bgPr>
    </p:bg>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101D49"/>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239584"/>
            <a:ext cx="3855720" cy="2604100"/>
          </a:xfrm>
          <a:prstGeom prst="rect">
            <a:avLst/>
          </a:prstGeom>
        </p:spPr>
        <p:txBody>
          <a:bodyPr anchor="t">
            <a:normAutofit/>
          </a:bodyPr>
          <a:lstStyle>
            <a:lvl1pPr>
              <a:lnSpc>
                <a:spcPct val="84000"/>
              </a:lnSpc>
              <a:defRPr sz="4800" baseline="0">
                <a:solidFill>
                  <a:schemeClr val="bg1"/>
                </a:solidFill>
              </a:defRPr>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solidFill>
                  <a:schemeClr val="bg1"/>
                </a:solidFill>
              </a:defRPr>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smtClean="0"/>
              <a:t>Click to edit Master text styles</a:t>
            </a:r>
          </a:p>
        </p:txBody>
      </p:sp>
      <p:sp>
        <p:nvSpPr>
          <p:cNvPr id="5" name="Date Placeholder 4"/>
          <p:cNvSpPr>
            <a:spLocks noGrp="1"/>
          </p:cNvSpPr>
          <p:nvPr>
            <p:ph type="dt" sz="half" idx="10"/>
          </p:nvPr>
        </p:nvSpPr>
        <p:spPr>
          <a:xfrm>
            <a:off x="723902" y="6453386"/>
            <a:ext cx="1204572" cy="404614"/>
          </a:xfrm>
        </p:spPr>
        <p:txBody>
          <a:bodyPr/>
          <a:lstStyle>
            <a:lvl1pPr>
              <a:defRPr>
                <a:solidFill>
                  <a:schemeClr val="bg1"/>
                </a:solidFill>
              </a:defRPr>
            </a:lvl1pPr>
          </a:lstStyle>
          <a:p>
            <a:fld id="{52C61527-A03E-4679-86A1-0D1184037993}" type="datetimeFigureOut">
              <a:rPr lang="en-US" smtClean="0"/>
              <a:pPr/>
              <a:t>9/30/2019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b="0">
                <a:solidFill>
                  <a:srgbClr val="101D49"/>
                </a:solidFill>
              </a:defRPr>
            </a:lvl1pPr>
          </a:lstStyle>
          <a:p>
            <a:fld id="{33943F3E-CE48-48F4-A664-D93E49928CBC}" type="slidenum">
              <a:rPr lang="en-US" smtClean="0"/>
              <a:pPr/>
              <a:t>‹#›</a:t>
            </a:fld>
            <a:endParaRPr lang="en-US" dirty="0"/>
          </a:p>
        </p:txBody>
      </p:sp>
      <p:sp>
        <p:nvSpPr>
          <p:cNvPr id="11" name="Freeform 6"/>
          <p:cNvSpPr/>
          <p:nvPr userDrawn="1"/>
        </p:nvSpPr>
        <p:spPr bwMode="auto">
          <a:xfrm flipH="1" flipV="1">
            <a:off x="6030402" y="23958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2" name="Freeform 6"/>
          <p:cNvSpPr/>
          <p:nvPr userDrawn="1"/>
        </p:nvSpPr>
        <p:spPr bwMode="auto">
          <a:xfrm rot="10800000" flipH="1" flipV="1">
            <a:off x="10659421" y="4806008"/>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3" name="Content Placeholder 2"/>
          <p:cNvSpPr>
            <a:spLocks noGrp="1"/>
          </p:cNvSpPr>
          <p:nvPr>
            <p:ph idx="1"/>
          </p:nvPr>
        </p:nvSpPr>
        <p:spPr>
          <a:xfrm>
            <a:off x="6027420" y="256062"/>
            <a:ext cx="5212080" cy="5415873"/>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50784" y="5570332"/>
            <a:ext cx="1562816" cy="1562072"/>
          </a:xfrm>
          <a:prstGeom prst="rect">
            <a:avLst/>
          </a:prstGeom>
        </p:spPr>
      </p:pic>
    </p:spTree>
    <p:extLst>
      <p:ext uri="{BB962C8B-B14F-4D97-AF65-F5344CB8AC3E}">
        <p14:creationId xmlns:p14="http://schemas.microsoft.com/office/powerpoint/2010/main" val="1986578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bg>
      <p:bgPr>
        <a:solidFill>
          <a:srgbClr val="101D49"/>
        </a:solidFill>
        <a:effectLst/>
      </p:bgPr>
    </p:bg>
    <p:spTree>
      <p:nvGrpSpPr>
        <p:cNvPr id="1" name=""/>
        <p:cNvGrpSpPr/>
        <p:nvPr/>
      </p:nvGrpSpPr>
      <p:grpSpPr>
        <a:xfrm>
          <a:off x="0" y="0"/>
          <a:ext cx="0" cy="0"/>
          <a:chOff x="0" y="0"/>
          <a:chExt cx="0" cy="0"/>
        </a:xfrm>
      </p:grpSpPr>
      <p:sp>
        <p:nvSpPr>
          <p:cNvPr id="15" name="Rectangle 14"/>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2286004"/>
            <a:ext cx="9601200" cy="290019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9/30/2019</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
        <p:nvSpPr>
          <p:cNvPr id="11" name="Freeform 6"/>
          <p:cNvSpPr/>
          <p:nvPr/>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9"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4101447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mparison">
    <p:bg>
      <p:bgPr>
        <a:solidFill>
          <a:srgbClr val="101D49"/>
        </a:solidFill>
        <a:effectLst/>
      </p:bgPr>
    </p:bg>
    <p:spTree>
      <p:nvGrpSpPr>
        <p:cNvPr id="1" name=""/>
        <p:cNvGrpSpPr/>
        <p:nvPr/>
      </p:nvGrpSpPr>
      <p:grpSpPr>
        <a:xfrm>
          <a:off x="0" y="0"/>
          <a:ext cx="0" cy="0"/>
          <a:chOff x="0" y="0"/>
          <a:chExt cx="0" cy="0"/>
        </a:xfrm>
      </p:grpSpPr>
      <p:sp>
        <p:nvSpPr>
          <p:cNvPr id="12" name="Rectangle 11"/>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Freeform 6"/>
          <p:cNvSpPr/>
          <p:nvPr userDrawn="1"/>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11"/>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5"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5" y="3305211"/>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9/30/2019</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endParaRPr lang="en-US"/>
          </a:p>
        </p:txBody>
      </p:sp>
      <p:sp>
        <p:nvSpPr>
          <p:cNvPr id="11"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6"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2838180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3" y="685804"/>
            <a:ext cx="10972799" cy="10442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9/30/2019</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4"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06853" y="5620408"/>
            <a:ext cx="1985147" cy="951961"/>
          </a:xfrm>
          <a:prstGeom prst="rect">
            <a:avLst/>
          </a:prstGeom>
        </p:spPr>
      </p:pic>
    </p:spTree>
    <p:extLst>
      <p:ext uri="{BB962C8B-B14F-4D97-AF65-F5344CB8AC3E}">
        <p14:creationId xmlns:p14="http://schemas.microsoft.com/office/powerpoint/2010/main" val="103523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le Only">
    <p:bg>
      <p:bgPr>
        <a:solidFill>
          <a:srgbClr val="101D49"/>
        </a:solidFill>
        <a:effectLst/>
      </p:bgPr>
    </p:bg>
    <p:spTree>
      <p:nvGrpSpPr>
        <p:cNvPr id="1" name=""/>
        <p:cNvGrpSpPr/>
        <p:nvPr/>
      </p:nvGrpSpPr>
      <p:grpSpPr>
        <a:xfrm>
          <a:off x="0" y="0"/>
          <a:ext cx="0" cy="0"/>
          <a:chOff x="0" y="0"/>
          <a:chExt cx="0" cy="0"/>
        </a:xfrm>
      </p:grpSpPr>
      <p:sp>
        <p:nvSpPr>
          <p:cNvPr id="8" name="Rectangle 7"/>
          <p:cNvSpPr/>
          <p:nvPr userDrawn="1"/>
        </p:nvSpPr>
        <p:spPr>
          <a:xfrm>
            <a:off x="3" y="685804"/>
            <a:ext cx="10972799" cy="10442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lvl1pPr>
              <a:defRPr>
                <a:solidFill>
                  <a:schemeClr val="bg1"/>
                </a:solidFill>
              </a:defRPr>
            </a:lvl1pPr>
          </a:lstStyle>
          <a:p>
            <a:fld id="{52C61527-A03E-4679-86A1-0D1184037993}" type="datetimeFigureOut">
              <a:rPr lang="en-US" smtClean="0"/>
              <a:pPr/>
              <a:t>9/30/2019</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4" name="Title 1"/>
          <p:cNvSpPr>
            <a:spLocks noGrp="1"/>
          </p:cNvSpPr>
          <p:nvPr>
            <p:ph type="title"/>
          </p:nvPr>
        </p:nvSpPr>
        <p:spPr>
          <a:xfrm>
            <a:off x="1371600" y="870860"/>
            <a:ext cx="9601200" cy="829157"/>
          </a:xfrm>
          <a:prstGeom prst="rect">
            <a:avLst/>
          </a:prstGeom>
        </p:spPr>
        <p:txBody>
          <a:bodyPr/>
          <a:lstStyle>
            <a:lvl1pPr>
              <a:defRPr b="1">
                <a:solidFill>
                  <a:srgbClr val="101D49"/>
                </a:solidFill>
              </a:defRPr>
            </a:lvl1pPr>
          </a:lstStyle>
          <a:p>
            <a:r>
              <a:rPr lang="en-US" dirty="0" smtClean="0"/>
              <a:t>Click to edit Master title style</a:t>
            </a:r>
            <a:endParaRPr lang="en-US" dirty="0"/>
          </a:p>
        </p:txBody>
      </p:sp>
      <p:graphicFrame>
        <p:nvGraphicFramePr>
          <p:cNvPr id="2" name="Diagram 1"/>
          <p:cNvGraphicFramePr/>
          <p:nvPr userDrawn="1">
            <p:extLst>
              <p:ext uri="{D42A27DB-BD31-4B8C-83A1-F6EECF244321}">
                <p14:modId xmlns:p14="http://schemas.microsoft.com/office/powerpoint/2010/main" val="3936289070"/>
              </p:ext>
            </p:extLst>
          </p:nvPr>
        </p:nvGraphicFramePr>
        <p:xfrm>
          <a:off x="657658" y="1885069"/>
          <a:ext cx="10392228" cy="42232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p:cNvPicPr>
            <a:picLocks noChangeAspect="1"/>
          </p:cNvPicPr>
          <p:nvPr userDrawn="1"/>
        </p:nvPicPr>
        <p:blipFill>
          <a:blip r:embed="rId7" cstate="print">
            <a:biLevel thresh="25000"/>
            <a:extLst>
              <a:ext uri="{28A0092B-C50C-407E-A947-70E740481C1C}">
                <a14:useLocalDpi xmlns:a14="http://schemas.microsoft.com/office/drawing/2010/main" val="0"/>
              </a:ext>
            </a:extLst>
          </a:blip>
          <a:stretch>
            <a:fillRect/>
          </a:stretch>
        </p:blipFill>
        <p:spPr>
          <a:xfrm>
            <a:off x="1326995" y="2124299"/>
            <a:ext cx="1171639" cy="1171639"/>
          </a:xfrm>
          <a:prstGeom prst="rect">
            <a:avLst/>
          </a:prstGeom>
        </p:spPr>
      </p:pic>
      <p:pic>
        <p:nvPicPr>
          <p:cNvPr id="11" name="Picture 10"/>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176775" y="2031578"/>
            <a:ext cx="1329564" cy="1357072"/>
          </a:xfrm>
          <a:prstGeom prst="rect">
            <a:avLst/>
          </a:prstGeom>
        </p:spPr>
      </p:pic>
      <p:pic>
        <p:nvPicPr>
          <p:cNvPr id="12" name="Picture 1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4773572" y="1673400"/>
            <a:ext cx="2073435" cy="2073435"/>
          </a:xfrm>
          <a:prstGeom prst="rect">
            <a:avLst/>
          </a:prstGeom>
        </p:spPr>
      </p:pic>
      <p:pic>
        <p:nvPicPr>
          <p:cNvPr id="16" name="Picture 15"/>
          <p:cNvPicPr>
            <a:picLocks noChangeAspect="1"/>
          </p:cNvPicPr>
          <p:nvPr userDrawn="1"/>
        </p:nvPicPr>
        <p:blipFill rotWithShape="1">
          <a:blip r:embed="rId10" cstate="print">
            <a:biLevel thresh="25000"/>
            <a:extLst>
              <a:ext uri="{28A0092B-C50C-407E-A947-70E740481C1C}">
                <a14:useLocalDpi xmlns:a14="http://schemas.microsoft.com/office/drawing/2010/main" val="0"/>
              </a:ext>
            </a:extLst>
          </a:blip>
          <a:srcRect l="42370" t="69524" r="38265"/>
          <a:stretch/>
        </p:blipFill>
        <p:spPr>
          <a:xfrm>
            <a:off x="9363605" y="2124299"/>
            <a:ext cx="885371" cy="1393379"/>
          </a:xfrm>
          <a:prstGeom prst="rect">
            <a:avLst/>
          </a:prstGeom>
        </p:spPr>
      </p:pic>
      <p:pic>
        <p:nvPicPr>
          <p:cNvPr id="17" name="Picture 16"/>
          <p:cNvPicPr>
            <a:picLocks noChangeAspect="1"/>
          </p:cNvPicPr>
          <p:nvPr userDrawn="1"/>
        </p:nvPicPr>
        <p:blipFill rotWithShape="1">
          <a:blip r:embed="rId11" cstate="print">
            <a:biLevel thresh="25000"/>
            <a:extLst>
              <a:ext uri="{28A0092B-C50C-407E-A947-70E740481C1C}">
                <a14:useLocalDpi xmlns:a14="http://schemas.microsoft.com/office/drawing/2010/main" val="0"/>
              </a:ext>
            </a:extLst>
          </a:blip>
          <a:srcRect l="2426" t="35124" r="49321" b="29956"/>
          <a:stretch/>
        </p:blipFill>
        <p:spPr>
          <a:xfrm>
            <a:off x="7034884" y="2237877"/>
            <a:ext cx="1595944" cy="1154959"/>
          </a:xfrm>
          <a:prstGeom prst="rect">
            <a:avLst/>
          </a:prstGeom>
        </p:spPr>
      </p:pic>
      <p:sp>
        <p:nvSpPr>
          <p:cNvPr id="21" name="Text Placeholder 20"/>
          <p:cNvSpPr>
            <a:spLocks noGrp="1"/>
          </p:cNvSpPr>
          <p:nvPr>
            <p:ph type="body" sz="quarter" idx="13" hasCustomPrompt="1"/>
          </p:nvPr>
        </p:nvSpPr>
        <p:spPr>
          <a:xfrm>
            <a:off x="1114301"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2" name="Text Placeholder 20"/>
          <p:cNvSpPr>
            <a:spLocks noGrp="1"/>
          </p:cNvSpPr>
          <p:nvPr>
            <p:ph type="body" sz="quarter" idx="14" hasCustomPrompt="1"/>
          </p:nvPr>
        </p:nvSpPr>
        <p:spPr>
          <a:xfrm>
            <a:off x="3042537" y="3641018"/>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3" name="Text Placeholder 20"/>
          <p:cNvSpPr>
            <a:spLocks noGrp="1"/>
          </p:cNvSpPr>
          <p:nvPr>
            <p:ph type="body" sz="quarter" idx="15" hasCustomPrompt="1"/>
          </p:nvPr>
        </p:nvSpPr>
        <p:spPr>
          <a:xfrm>
            <a:off x="5039117"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4" name="Text Placeholder 20"/>
          <p:cNvSpPr>
            <a:spLocks noGrp="1"/>
          </p:cNvSpPr>
          <p:nvPr>
            <p:ph type="body" sz="quarter" idx="16" hasCustomPrompt="1"/>
          </p:nvPr>
        </p:nvSpPr>
        <p:spPr>
          <a:xfrm>
            <a:off x="7033806"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sp>
        <p:nvSpPr>
          <p:cNvPr id="25" name="Text Placeholder 20"/>
          <p:cNvSpPr>
            <a:spLocks noGrp="1"/>
          </p:cNvSpPr>
          <p:nvPr>
            <p:ph type="body" sz="quarter" idx="17" hasCustomPrompt="1"/>
          </p:nvPr>
        </p:nvSpPr>
        <p:spPr>
          <a:xfrm>
            <a:off x="9007778" y="3640624"/>
            <a:ext cx="1597025" cy="2467685"/>
          </a:xfrm>
        </p:spPr>
        <p:txBody>
          <a:bodyPr>
            <a:normAutofit/>
          </a:bodyPr>
          <a:lstStyle>
            <a:lvl1pPr marL="0" indent="0">
              <a:buNone/>
              <a:defRPr sz="2400">
                <a:solidFill>
                  <a:schemeClr val="bg1"/>
                </a:solidFill>
              </a:defRPr>
            </a:lvl1pPr>
          </a:lstStyle>
          <a:p>
            <a:pPr lvl="0"/>
            <a:r>
              <a:rPr lang="en-US" dirty="0" smtClean="0"/>
              <a:t>[Text]</a:t>
            </a:r>
            <a:endParaRPr lang="en-US" dirty="0"/>
          </a:p>
        </p:txBody>
      </p:sp>
      <p:pic>
        <p:nvPicPr>
          <p:cNvPr id="19" name="Picture 18"/>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206853" y="5620408"/>
            <a:ext cx="1985147" cy="951961"/>
          </a:xfrm>
          <a:prstGeom prst="rect">
            <a:avLst/>
          </a:prstGeom>
        </p:spPr>
      </p:pic>
    </p:spTree>
    <p:extLst>
      <p:ext uri="{BB962C8B-B14F-4D97-AF65-F5344CB8AC3E}">
        <p14:creationId xmlns:p14="http://schemas.microsoft.com/office/powerpoint/2010/main" val="1177646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11" name="Rectangle 10"/>
          <p:cNvSpPr/>
          <p:nvPr userDrawn="1"/>
        </p:nvSpPr>
        <p:spPr>
          <a:xfrm>
            <a:off x="400285" y="410818"/>
            <a:ext cx="11390915" cy="604256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bg1"/>
                </a:solidFill>
              </a:defRPr>
            </a:lvl1pPr>
          </a:lstStyle>
          <a:p>
            <a:fld id="{52C61527-A03E-4679-86A1-0D1184037993}" type="datetimeFigureOut">
              <a:rPr lang="en-US" smtClean="0"/>
              <a:pPr/>
              <a:t>9/30/2019</a:t>
            </a:fld>
            <a:endParaRPr lang="en-US"/>
          </a:p>
        </p:txBody>
      </p:sp>
      <p:sp>
        <p:nvSpPr>
          <p:cNvPr id="5" name="Footer Placeholder 4"/>
          <p:cNvSpPr>
            <a:spLocks noGrp="1"/>
          </p:cNvSpPr>
          <p:nvPr>
            <p:ph type="ftr" sz="quarter" idx="3"/>
          </p:nvPr>
        </p:nvSpPr>
        <p:spPr>
          <a:xfrm>
            <a:off x="2893566" y="6453386"/>
            <a:ext cx="6280831" cy="404614"/>
          </a:xfrm>
          <a:prstGeom prst="rect">
            <a:avLst/>
          </a:prstGeom>
        </p:spPr>
        <p:txBody>
          <a:bodyPr vert="horz" lIns="91440" tIns="45720" rIns="91440" bIns="45720" rtlCol="0" anchor="ctr"/>
          <a:lstStyle>
            <a:lvl1pPr algn="l">
              <a:defRPr sz="1200" baseline="0">
                <a:solidFill>
                  <a:schemeClr val="bg1"/>
                </a:solidFill>
              </a:defRPr>
            </a:lvl1pPr>
          </a:lstStyle>
          <a:p>
            <a:endParaRPr lang="en-US"/>
          </a:p>
        </p:txBody>
      </p:sp>
      <p:sp>
        <p:nvSpPr>
          <p:cNvPr id="8" name="Slide Number Placeholder 6"/>
          <p:cNvSpPr>
            <a:spLocks noGrp="1"/>
          </p:cNvSpPr>
          <p:nvPr>
            <p:ph type="sldNum" sz="quarter" idx="4"/>
          </p:nvPr>
        </p:nvSpPr>
        <p:spPr>
          <a:xfrm>
            <a:off x="9170571" y="6453386"/>
            <a:ext cx="1596292" cy="404614"/>
          </a:xfrm>
          <a:prstGeom prst="rect">
            <a:avLst/>
          </a:prstGeom>
        </p:spPr>
        <p:txBody>
          <a:bodyPr/>
          <a:lstStyle>
            <a:lvl1pPr>
              <a:defRPr>
                <a:solidFill>
                  <a:schemeClr val="bg1"/>
                </a:solidFill>
              </a:defRPr>
            </a:lvl1pPr>
          </a:lstStyle>
          <a:p>
            <a:fld id="{33943F3E-CE48-48F4-A664-D93E49928CBC}" type="slidenum">
              <a:rPr lang="en-US" smtClean="0"/>
              <a:pPr/>
              <a:t>‹#›</a:t>
            </a:fld>
            <a:endParaRPr lang="en-US" dirty="0"/>
          </a:p>
        </p:txBody>
      </p:sp>
      <p:sp>
        <p:nvSpPr>
          <p:cNvPr id="12" name="Title 1"/>
          <p:cNvSpPr txBox="1">
            <a:spLocks/>
          </p:cNvSpPr>
          <p:nvPr userDrawn="1"/>
        </p:nvSpPr>
        <p:spPr>
          <a:xfrm>
            <a:off x="1371600" y="870860"/>
            <a:ext cx="9601200" cy="829157"/>
          </a:xfrm>
          <a:prstGeom prst="rect">
            <a:avLst/>
          </a:prstGeom>
        </p:spPr>
        <p:txBody>
          <a:bodyPr/>
          <a:lstStyle>
            <a:lvl1pPr algn="l" defTabSz="914400" rtl="0" eaLnBrk="1" latinLnBrk="0" hangingPunct="1">
              <a:lnSpc>
                <a:spcPct val="89000"/>
              </a:lnSpc>
              <a:spcBef>
                <a:spcPct val="0"/>
              </a:spcBef>
              <a:buNone/>
              <a:defRPr sz="4400" b="1" kern="1200" baseline="0">
                <a:solidFill>
                  <a:srgbClr val="101D49"/>
                </a:solidFill>
                <a:latin typeface="+mj-lt"/>
                <a:ea typeface="+mj-ea"/>
                <a:cs typeface="+mj-cs"/>
              </a:defRPr>
            </a:lvl1pPr>
          </a:lstStyle>
          <a:p>
            <a:r>
              <a:rPr lang="en-US" sz="4400" smtClean="0"/>
              <a:t>Click to edit Master title style</a:t>
            </a:r>
            <a:endParaRPr lang="en-US" sz="4400" dirty="0"/>
          </a:p>
        </p:txBody>
      </p:sp>
      <p:sp>
        <p:nvSpPr>
          <p:cNvPr id="13" name="Freeform 6"/>
          <p:cNvSpPr/>
          <p:nvPr userDrawn="1"/>
        </p:nvSpPr>
        <p:spPr bwMode="auto">
          <a:xfrm flipH="1" flipV="1">
            <a:off x="1113173" y="591262"/>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sp>
        <p:nvSpPr>
          <p:cNvPr id="14" name="Freeform 6"/>
          <p:cNvSpPr/>
          <p:nvPr userDrawn="1"/>
        </p:nvSpPr>
        <p:spPr bwMode="auto">
          <a:xfrm rot="10800000" flipH="1" flipV="1">
            <a:off x="10587818" y="1034724"/>
            <a:ext cx="643415" cy="865927"/>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FFB718"/>
          </a:solidFill>
          <a:ln w="0">
            <a:noFill/>
            <a:prstDash val="solid"/>
            <a:round/>
            <a:headEnd/>
            <a:tailEnd/>
          </a:ln>
        </p:spPr>
      </p:sp>
      <p:pic>
        <p:nvPicPr>
          <p:cNvPr id="15" name="Picture 14"/>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77555" y="5226795"/>
            <a:ext cx="1562816" cy="1562072"/>
          </a:xfrm>
          <a:prstGeom prst="rect">
            <a:avLst/>
          </a:prstGeom>
        </p:spPr>
      </p:pic>
    </p:spTree>
    <p:extLst>
      <p:ext uri="{BB962C8B-B14F-4D97-AF65-F5344CB8AC3E}">
        <p14:creationId xmlns:p14="http://schemas.microsoft.com/office/powerpoint/2010/main" val="3698954984"/>
      </p:ext>
    </p:extLst>
  </p:cSld>
  <p:clrMap bg1="lt1" tx1="dk1" bg2="lt2" tx2="dk2" accent1="accent1" accent2="accent2" accent3="accent3" accent4="accent4" accent5="accent5" accent6="accent6" hlink="hlink" folHlink="folHlink"/>
  <p:sldLayoutIdLst>
    <p:sldLayoutId id="2147483661" r:id="rId1"/>
    <p:sldLayoutId id="2147483669" r:id="rId2"/>
    <p:sldLayoutId id="2147483670" r:id="rId3"/>
    <p:sldLayoutId id="2147483662" r:id="rId4"/>
    <p:sldLayoutId id="2147483665" r:id="rId5"/>
    <p:sldLayoutId id="2147483666" r:id="rId6"/>
    <p:sldLayoutId id="2147483671" r:id="rId7"/>
  </p:sldLayoutIdLst>
  <p:txStyles>
    <p:titleStyle>
      <a:lvl1pPr algn="l" defTabSz="914377" rtl="0" eaLnBrk="1" latinLnBrk="0" hangingPunct="1">
        <a:lnSpc>
          <a:spcPct val="89000"/>
        </a:lnSpc>
        <a:spcBef>
          <a:spcPct val="0"/>
        </a:spcBef>
        <a:buNone/>
        <a:defRPr sz="4400" kern="1200" baseline="0">
          <a:solidFill>
            <a:srgbClr val="101D49"/>
          </a:solidFill>
          <a:latin typeface="+mj-lt"/>
          <a:ea typeface="+mj-ea"/>
          <a:cs typeface="+mj-cs"/>
        </a:defRPr>
      </a:lvl1pPr>
    </p:titleStyle>
    <p:bodyStyle>
      <a:lvl1pPr marL="384038" indent="-384038" algn="l" defTabSz="914377"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377" indent="-384038" algn="l" defTabSz="914377"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566"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754" indent="-384038" algn="l" defTabSz="914377"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5943"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131" indent="-384038" algn="l" defTabSz="914377"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320"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509"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697" indent="-384038" algn="l" defTabSz="914377"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userDrawn="1">
          <p15:clr>
            <a:srgbClr val="F26B43"/>
          </p15:clr>
        </p15:guide>
        <p15:guide id="2" orient="horz" pos="1440" userDrawn="1">
          <p15:clr>
            <a:srgbClr val="F26B43"/>
          </p15:clr>
        </p15:guide>
        <p15:guide id="3" orient="horz" pos="3696" userDrawn="1">
          <p15:clr>
            <a:srgbClr val="F26B43"/>
          </p15:clr>
        </p15:guide>
        <p15:guide id="4" orient="horz" pos="432" userDrawn="1">
          <p15:clr>
            <a:srgbClr val="F26B43"/>
          </p15:clr>
        </p15:guide>
        <p15:guide id="5" orient="horz" pos="1512" userDrawn="1">
          <p15:clr>
            <a:srgbClr val="F26B43"/>
          </p15:clr>
        </p15:guide>
        <p15:guide id="6" pos="6912" userDrawn="1">
          <p15:clr>
            <a:srgbClr val="F26B43"/>
          </p15:clr>
        </p15:guide>
        <p15:guide id="7" pos="936" userDrawn="1">
          <p15:clr>
            <a:srgbClr val="F26B43"/>
          </p15:clr>
        </p15:guide>
        <p15:guide id="8" pos="86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http://www.in.gov/idoa/mwbe" TargetMode="External"/><Relationship Id="rId2" Type="http://schemas.openxmlformats.org/officeDocument/2006/relationships/hyperlink" Target="mailto:mwbecompliance@idoa.in.gov"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http://www.in.gov/idoa/mwbe/2743.htm" TargetMode="Externa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www.in.gov/idoa/2862.htm" TargetMode="External"/><Relationship Id="rId2" Type="http://schemas.openxmlformats.org/officeDocument/2006/relationships/hyperlink" Target="mailto:Indianaveteranspreference@idoa.in.gov"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http://www.va.gov/osdbu/" TargetMode="Externa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www.va.gov/osdbu/"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hyperlink" Target="http://www.in.gov/idoa/mwbe/payaudit.htm" TargetMode="External"/><Relationship Id="rId2" Type="http://schemas.openxmlformats.org/officeDocument/2006/relationships/hyperlink" Target="mailto:mwbecompliance@idoa.in.gov?subject=Pay%20Audit%20Inquiry" TargetMode="External"/><Relationship Id="rId1" Type="http://schemas.openxmlformats.org/officeDocument/2006/relationships/slideLayout" Target="../slideLayouts/slideLayout5.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32.xml.rels><?xml version="1.0" encoding="UTF-8" standalone="yes"?>
<Relationships xmlns="http://schemas.openxmlformats.org/package/2006/relationships"><Relationship Id="rId8" Type="http://schemas.openxmlformats.org/officeDocument/2006/relationships/hyperlink" Target="http://www.in.gov/idoa/2352.htm" TargetMode="External"/><Relationship Id="rId3" Type="http://schemas.openxmlformats.org/officeDocument/2006/relationships/hyperlink" Target="http://www.in.gov/idoa/3643.htm" TargetMode="External"/><Relationship Id="rId7" Type="http://schemas.openxmlformats.org/officeDocument/2006/relationships/hyperlink" Target="http://www.in.gov/idoa/3106.htm" TargetMode="External"/><Relationship Id="rId2" Type="http://schemas.openxmlformats.org/officeDocument/2006/relationships/hyperlink" Target="http://www.in.gov/idoa/2788.htm" TargetMode="External"/><Relationship Id="rId1" Type="http://schemas.openxmlformats.org/officeDocument/2006/relationships/slideLayout" Target="../slideLayouts/slideLayout4.xml"/><Relationship Id="rId6" Type="http://schemas.openxmlformats.org/officeDocument/2006/relationships/hyperlink" Target="http://www.in.gov/sos" TargetMode="External"/><Relationship Id="rId11" Type="http://schemas.openxmlformats.org/officeDocument/2006/relationships/hyperlink" Target="http://www.in.gov/idoa/2354.htm" TargetMode="External"/><Relationship Id="rId5" Type="http://schemas.openxmlformats.org/officeDocument/2006/relationships/hyperlink" Target="http://www.in.gov/idoa/2464.htm" TargetMode="External"/><Relationship Id="rId10" Type="http://schemas.openxmlformats.org/officeDocument/2006/relationships/hyperlink" Target="https://www.vip.vetbiz.va.gov/" TargetMode="External"/><Relationship Id="rId4" Type="http://schemas.openxmlformats.org/officeDocument/2006/relationships/hyperlink" Target="http://www.in.gov/idoa/2467.htm" TargetMode="External"/><Relationship Id="rId9" Type="http://schemas.openxmlformats.org/officeDocument/2006/relationships/hyperlink" Target="http://www.in.gov/idoa/2862.htm"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mailto:idoareferences@idoa.in.gov"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1410163" y="1178021"/>
            <a:ext cx="8361229" cy="4144609"/>
          </a:xfrm>
        </p:spPr>
        <p:txBody>
          <a:bodyPr/>
          <a:lstStyle/>
          <a:p>
            <a:r>
              <a:rPr lang="en-US" sz="2800" b="1" dirty="0">
                <a:latin typeface="Garamond" panose="02020404030301010803" pitchFamily="18" charset="0"/>
                <a:cs typeface="Calibri" pitchFamily="34" charset="0"/>
              </a:rPr>
              <a:t>Request for Proposal </a:t>
            </a:r>
            <a:r>
              <a:rPr lang="en-US" sz="2800" b="1" dirty="0" smtClean="0">
                <a:latin typeface="Garamond" panose="02020404030301010803" pitchFamily="18" charset="0"/>
                <a:cs typeface="Calibri" pitchFamily="34" charset="0"/>
              </a:rPr>
              <a:t>19-085</a:t>
            </a:r>
            <a:r>
              <a:rPr lang="en-US" sz="2000" b="1" dirty="0">
                <a:latin typeface="Garamond" panose="02020404030301010803" pitchFamily="18" charset="0"/>
                <a:cs typeface="Calibri" pitchFamily="34" charset="0"/>
              </a:rPr>
              <a:t/>
            </a:r>
            <a:br>
              <a:rPr lang="en-US" sz="2000" b="1" dirty="0">
                <a:latin typeface="Garamond" panose="02020404030301010803" pitchFamily="18" charset="0"/>
                <a:cs typeface="Calibri" pitchFamily="34" charset="0"/>
              </a:rPr>
            </a:br>
            <a:r>
              <a:rPr lang="en-US" sz="2000" b="1" dirty="0" smtClean="0">
                <a:latin typeface="Garamond" panose="02020404030301010803" pitchFamily="18" charset="0"/>
                <a:cs typeface="Calibri" pitchFamily="34" charset="0"/>
              </a:rPr>
              <a:t/>
            </a:r>
            <a:br>
              <a:rPr lang="en-US" sz="2000" b="1" dirty="0" smtClean="0">
                <a:latin typeface="Garamond" panose="02020404030301010803" pitchFamily="18" charset="0"/>
                <a:cs typeface="Calibri" pitchFamily="34" charset="0"/>
              </a:rPr>
            </a:br>
            <a:r>
              <a:rPr lang="en-US" sz="2200" b="1" dirty="0">
                <a:solidFill>
                  <a:srgbClr val="002060"/>
                </a:solidFill>
                <a:latin typeface="Garamond" panose="02020404030301010803" pitchFamily="18" charset="0"/>
                <a:cs typeface="Calibri" pitchFamily="34" charset="0"/>
              </a:rPr>
              <a:t>School Nutrition Program Culinary Workshops</a:t>
            </a:r>
            <a:r>
              <a:rPr lang="en-US" sz="2000" b="1" dirty="0" smtClean="0">
                <a:solidFill>
                  <a:srgbClr val="002060"/>
                </a:solidFill>
                <a:latin typeface="Garamond" panose="02020404030301010803" pitchFamily="18" charset="0"/>
                <a:cs typeface="Calibri" pitchFamily="34" charset="0"/>
              </a:rPr>
              <a:t/>
            </a:r>
            <a:br>
              <a:rPr lang="en-US" sz="2000" b="1" dirty="0" smtClean="0">
                <a:solidFill>
                  <a:srgbClr val="002060"/>
                </a:solidFill>
                <a:latin typeface="Garamond" panose="02020404030301010803" pitchFamily="18" charset="0"/>
                <a:cs typeface="Calibri" pitchFamily="34" charset="0"/>
              </a:rPr>
            </a:br>
            <a:r>
              <a:rPr lang="en-US" sz="2000" b="1" dirty="0">
                <a:solidFill>
                  <a:srgbClr val="002060"/>
                </a:solidFill>
                <a:latin typeface="Garamond" panose="02020404030301010803" pitchFamily="18" charset="0"/>
                <a:cs typeface="Calibri" pitchFamily="34" charset="0"/>
              </a:rPr>
              <a:t/>
            </a:r>
            <a:br>
              <a:rPr lang="en-US" sz="2000" b="1" dirty="0">
                <a:solidFill>
                  <a:srgbClr val="002060"/>
                </a:solidFill>
                <a:latin typeface="Garamond" panose="02020404030301010803" pitchFamily="18" charset="0"/>
                <a:cs typeface="Calibri" pitchFamily="34" charset="0"/>
              </a:rPr>
            </a:br>
            <a:r>
              <a:rPr lang="en-US" sz="2000" b="1" dirty="0">
                <a:solidFill>
                  <a:srgbClr val="002060"/>
                </a:solidFill>
                <a:latin typeface="Garamond" panose="02020404030301010803" pitchFamily="18" charset="0"/>
                <a:cs typeface="Calibri" pitchFamily="34" charset="0"/>
              </a:rPr>
              <a:t>Indiana Department of Administration</a:t>
            </a:r>
            <a:br>
              <a:rPr lang="en-US" sz="2000" b="1" dirty="0">
                <a:solidFill>
                  <a:srgbClr val="002060"/>
                </a:solidFill>
                <a:latin typeface="Garamond" panose="02020404030301010803" pitchFamily="18" charset="0"/>
                <a:cs typeface="Calibri" pitchFamily="34" charset="0"/>
              </a:rPr>
            </a:br>
            <a:r>
              <a:rPr lang="en-US" sz="2000" b="1" dirty="0" smtClean="0">
                <a:solidFill>
                  <a:srgbClr val="002060"/>
                </a:solidFill>
                <a:latin typeface="Garamond" panose="02020404030301010803" pitchFamily="18" charset="0"/>
                <a:cs typeface="Calibri" pitchFamily="34" charset="0"/>
              </a:rPr>
              <a:t/>
            </a:r>
            <a:br>
              <a:rPr lang="en-US" sz="2000" b="1" dirty="0" smtClean="0">
                <a:solidFill>
                  <a:srgbClr val="002060"/>
                </a:solidFill>
                <a:latin typeface="Garamond" panose="02020404030301010803" pitchFamily="18" charset="0"/>
                <a:cs typeface="Calibri" pitchFamily="34" charset="0"/>
              </a:rPr>
            </a:br>
            <a:r>
              <a:rPr lang="en-US" sz="2000" dirty="0" smtClean="0">
                <a:solidFill>
                  <a:srgbClr val="002060"/>
                </a:solidFill>
                <a:latin typeface="Garamond" panose="02020404030301010803" pitchFamily="18" charset="0"/>
                <a:cs typeface="Calibri" pitchFamily="34" charset="0"/>
              </a:rPr>
              <a:t>On </a:t>
            </a:r>
            <a:r>
              <a:rPr lang="en-US" sz="2000" dirty="0">
                <a:solidFill>
                  <a:srgbClr val="002060"/>
                </a:solidFill>
                <a:latin typeface="Garamond" panose="02020404030301010803" pitchFamily="18" charset="0"/>
                <a:cs typeface="Calibri" pitchFamily="34" charset="0"/>
              </a:rPr>
              <a:t>Behalf Of</a:t>
            </a:r>
            <a:br>
              <a:rPr lang="en-US" sz="2000" dirty="0">
                <a:solidFill>
                  <a:srgbClr val="002060"/>
                </a:solidFill>
                <a:latin typeface="Garamond" panose="02020404030301010803" pitchFamily="18" charset="0"/>
                <a:cs typeface="Calibri" pitchFamily="34" charset="0"/>
              </a:rPr>
            </a:br>
            <a:r>
              <a:rPr lang="en-US" sz="2000" dirty="0">
                <a:solidFill>
                  <a:srgbClr val="002060"/>
                </a:solidFill>
                <a:latin typeface="Garamond" panose="02020404030301010803" pitchFamily="18" charset="0"/>
                <a:cs typeface="Calibri" pitchFamily="34" charset="0"/>
              </a:rPr>
              <a:t>Indiana Department of </a:t>
            </a:r>
            <a:r>
              <a:rPr lang="en-US" sz="2000" dirty="0" smtClean="0">
                <a:solidFill>
                  <a:srgbClr val="002060"/>
                </a:solidFill>
                <a:latin typeface="Garamond" panose="02020404030301010803" pitchFamily="18" charset="0"/>
                <a:cs typeface="Calibri" pitchFamily="34" charset="0"/>
              </a:rPr>
              <a:t>Education</a:t>
            </a:r>
            <a:br>
              <a:rPr lang="en-US" sz="2000" dirty="0" smtClean="0">
                <a:solidFill>
                  <a:srgbClr val="002060"/>
                </a:solidFill>
                <a:latin typeface="Garamond" panose="02020404030301010803" pitchFamily="18" charset="0"/>
                <a:cs typeface="Calibri" pitchFamily="34" charset="0"/>
              </a:rPr>
            </a:br>
            <a:r>
              <a:rPr lang="en-US" sz="2000" b="1" dirty="0">
                <a:solidFill>
                  <a:srgbClr val="002060"/>
                </a:solidFill>
                <a:latin typeface="Garamond" pitchFamily="18" charset="0"/>
                <a:cs typeface="Calibri" pitchFamily="34" charset="0"/>
              </a:rPr>
              <a:t/>
            </a:r>
            <a:br>
              <a:rPr lang="en-US" sz="2000" b="1" dirty="0">
                <a:solidFill>
                  <a:srgbClr val="002060"/>
                </a:solidFill>
                <a:latin typeface="Garamond" pitchFamily="18" charset="0"/>
                <a:cs typeface="Calibri" pitchFamily="34" charset="0"/>
              </a:rPr>
            </a:br>
            <a:r>
              <a:rPr lang="en-US" sz="2000" dirty="0">
                <a:latin typeface="Garamond" panose="02020404030301010803" pitchFamily="18" charset="0"/>
                <a:cs typeface="Calibri" pitchFamily="34" charset="0"/>
              </a:rPr>
              <a:t>Pre-Proposal Conference</a:t>
            </a:r>
            <a:br>
              <a:rPr lang="en-US" sz="2000" dirty="0">
                <a:latin typeface="Garamond" panose="02020404030301010803" pitchFamily="18" charset="0"/>
                <a:cs typeface="Calibri" pitchFamily="34" charset="0"/>
              </a:rPr>
            </a:br>
            <a:r>
              <a:rPr lang="en-US" sz="2000" b="1" dirty="0" smtClean="0">
                <a:solidFill>
                  <a:srgbClr val="002060"/>
                </a:solidFill>
                <a:latin typeface="Garamond" panose="02020404030301010803" pitchFamily="18" charset="0"/>
                <a:cs typeface="Calibri" pitchFamily="34" charset="0"/>
              </a:rPr>
              <a:t>October 8, 2019</a:t>
            </a:r>
            <a:r>
              <a:rPr lang="en-US" sz="2000" dirty="0" smtClean="0">
                <a:solidFill>
                  <a:srgbClr val="FF0000"/>
                </a:solidFill>
                <a:latin typeface="Garamond" panose="02020404030301010803" pitchFamily="18" charset="0"/>
                <a:cs typeface="Calibri" pitchFamily="34" charset="0"/>
              </a:rPr>
              <a:t/>
            </a:r>
            <a:br>
              <a:rPr lang="en-US" sz="2000" dirty="0" smtClean="0">
                <a:solidFill>
                  <a:srgbClr val="FF0000"/>
                </a:solidFill>
                <a:latin typeface="Garamond" panose="02020404030301010803" pitchFamily="18" charset="0"/>
                <a:cs typeface="Calibri" pitchFamily="34" charset="0"/>
              </a:rPr>
            </a:br>
            <a:r>
              <a:rPr lang="en-US" sz="2000" dirty="0">
                <a:solidFill>
                  <a:srgbClr val="002060"/>
                </a:solidFill>
                <a:latin typeface="Garamond" panose="02020404030301010803" pitchFamily="18" charset="0"/>
                <a:cs typeface="Calibri" pitchFamily="34" charset="0"/>
              </a:rPr>
              <a:t/>
            </a:r>
            <a:br>
              <a:rPr lang="en-US" sz="2000" dirty="0">
                <a:solidFill>
                  <a:srgbClr val="002060"/>
                </a:solidFill>
                <a:latin typeface="Garamond" panose="02020404030301010803" pitchFamily="18" charset="0"/>
                <a:cs typeface="Calibri" pitchFamily="34" charset="0"/>
              </a:rPr>
            </a:br>
            <a:r>
              <a:rPr lang="en-US" sz="2000" b="1" dirty="0" smtClean="0">
                <a:solidFill>
                  <a:srgbClr val="002060"/>
                </a:solidFill>
                <a:latin typeface="Garamond" panose="02020404030301010803" pitchFamily="18" charset="0"/>
                <a:cs typeface="Calibri" pitchFamily="34" charset="0"/>
              </a:rPr>
              <a:t>Arthur L. Sample IV</a:t>
            </a:r>
            <a:r>
              <a:rPr lang="en-US" sz="2000" b="1" dirty="0">
                <a:solidFill>
                  <a:srgbClr val="002060"/>
                </a:solidFill>
                <a:latin typeface="Garamond" panose="02020404030301010803" pitchFamily="18" charset="0"/>
                <a:cs typeface="Calibri" pitchFamily="34" charset="0"/>
              </a:rPr>
              <a:t/>
            </a:r>
            <a:br>
              <a:rPr lang="en-US" sz="2000" b="1" dirty="0">
                <a:solidFill>
                  <a:srgbClr val="002060"/>
                </a:solidFill>
                <a:latin typeface="Garamond" panose="02020404030301010803" pitchFamily="18" charset="0"/>
                <a:cs typeface="Calibri" pitchFamily="34" charset="0"/>
              </a:rPr>
            </a:br>
            <a:r>
              <a:rPr lang="en-US" sz="2000" b="1" dirty="0">
                <a:latin typeface="Garamond" panose="02020404030301010803" pitchFamily="18" charset="0"/>
                <a:cs typeface="Calibri" pitchFamily="34" charset="0"/>
              </a:rPr>
              <a:t>IDOA/Procurement Division</a:t>
            </a:r>
            <a:endParaRPr lang="en-US" sz="2000" b="1" dirty="0"/>
          </a:p>
        </p:txBody>
      </p:sp>
    </p:spTree>
    <p:extLst>
      <p:ext uri="{BB962C8B-B14F-4D97-AF65-F5344CB8AC3E}">
        <p14:creationId xmlns:p14="http://schemas.microsoft.com/office/powerpoint/2010/main" val="1549426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Cost </a:t>
            </a:r>
            <a:r>
              <a:rPr lang="en-US" dirty="0" smtClean="0">
                <a:latin typeface="Garamond" panose="02020404030301010803" pitchFamily="18" charset="0"/>
              </a:rPr>
              <a:t>Proposal </a:t>
            </a:r>
            <a:r>
              <a:rPr lang="en-US" sz="2400" dirty="0">
                <a:latin typeface="Garamond" panose="02020404030301010803" pitchFamily="18" charset="0"/>
              </a:rPr>
              <a:t>(Attachment D)</a:t>
            </a:r>
            <a:endParaRPr lang="en-US" dirty="0">
              <a:latin typeface="Garamond" panose="02020404030301010803" pitchFamily="18" charset="0"/>
            </a:endParaRPr>
          </a:p>
        </p:txBody>
      </p:sp>
      <p:sp>
        <p:nvSpPr>
          <p:cNvPr id="6" name="Content Placeholder 5"/>
          <p:cNvSpPr>
            <a:spLocks noGrp="1"/>
          </p:cNvSpPr>
          <p:nvPr>
            <p:ph idx="1"/>
          </p:nvPr>
        </p:nvSpPr>
        <p:spPr/>
        <p:txBody>
          <a:bodyPr>
            <a:normAutofit fontScale="92500" lnSpcReduction="10000"/>
          </a:bodyPr>
          <a:lstStyle/>
          <a:p>
            <a:r>
              <a:rPr lang="en-US" sz="2200" dirty="0">
                <a:solidFill>
                  <a:srgbClr val="002060"/>
                </a:solidFill>
                <a:latin typeface="Garamond" panose="02020404030301010803" pitchFamily="18" charset="0"/>
              </a:rPr>
              <a:t>Please complete the template provided for the Cost Proposal by populating ONLY the </a:t>
            </a:r>
            <a:r>
              <a:rPr lang="en-US" sz="2200" b="1" u="sng" dirty="0">
                <a:solidFill>
                  <a:srgbClr val="002060"/>
                </a:solidFill>
                <a:latin typeface="Garamond" panose="02020404030301010803" pitchFamily="18" charset="0"/>
              </a:rPr>
              <a:t>yellow</a:t>
            </a:r>
            <a:r>
              <a:rPr lang="en-US" sz="2200" dirty="0">
                <a:solidFill>
                  <a:srgbClr val="002060"/>
                </a:solidFill>
                <a:latin typeface="Garamond" panose="02020404030301010803" pitchFamily="18" charset="0"/>
              </a:rPr>
              <a:t> shaded cells.</a:t>
            </a:r>
          </a:p>
          <a:p>
            <a:r>
              <a:rPr lang="en-US" sz="2200" dirty="0" smtClean="0">
                <a:solidFill>
                  <a:srgbClr val="002060"/>
                </a:solidFill>
                <a:latin typeface="Garamond" panose="02020404030301010803" pitchFamily="18" charset="0"/>
              </a:rPr>
              <a:t>35 </a:t>
            </a:r>
            <a:r>
              <a:rPr lang="en-US" sz="2200" dirty="0">
                <a:solidFill>
                  <a:srgbClr val="002060"/>
                </a:solidFill>
                <a:latin typeface="Garamond" panose="02020404030301010803" pitchFamily="18" charset="0"/>
              </a:rPr>
              <a:t>available points </a:t>
            </a:r>
          </a:p>
          <a:p>
            <a:r>
              <a:rPr lang="en-US" sz="2200" dirty="0" smtClean="0">
                <a:solidFill>
                  <a:srgbClr val="002060"/>
                </a:solidFill>
                <a:latin typeface="Garamond" panose="02020404030301010803" pitchFamily="18" charset="0"/>
              </a:rPr>
              <a:t>Cost </a:t>
            </a:r>
            <a:r>
              <a:rPr lang="en-US" sz="2200" dirty="0">
                <a:solidFill>
                  <a:srgbClr val="002060"/>
                </a:solidFill>
                <a:latin typeface="Garamond" panose="02020404030301010803" pitchFamily="18" charset="0"/>
              </a:rPr>
              <a:t>scores will then be normalized to one another, based on the lowest cost proposal evaluated.  The lowest cost proposal receives a total of 35 points.  The normalization formula is as follows:</a:t>
            </a:r>
          </a:p>
          <a:p>
            <a:endParaRPr lang="en-US" sz="2200" dirty="0">
              <a:solidFill>
                <a:srgbClr val="002060"/>
              </a:solidFill>
              <a:latin typeface="Garamond" panose="02020404030301010803" pitchFamily="18" charset="0"/>
            </a:endParaRPr>
          </a:p>
          <a:p>
            <a:r>
              <a:rPr lang="en-US" sz="2200" dirty="0" smtClean="0">
                <a:solidFill>
                  <a:srgbClr val="002060"/>
                </a:solidFill>
                <a:latin typeface="Garamond" panose="02020404030301010803" pitchFamily="18" charset="0"/>
              </a:rPr>
              <a:t>Respondent’s </a:t>
            </a:r>
            <a:r>
              <a:rPr lang="en-US" sz="2200" dirty="0">
                <a:solidFill>
                  <a:srgbClr val="002060"/>
                </a:solidFill>
                <a:latin typeface="Garamond" panose="02020404030301010803" pitchFamily="18" charset="0"/>
              </a:rPr>
              <a:t>Cost Score = (Lowest Cost Proposal / Total Cost of Proposal) X 35 </a:t>
            </a:r>
            <a:endParaRPr lang="en-US" sz="2200" dirty="0">
              <a:solidFill>
                <a:srgbClr val="002060"/>
              </a:solidFill>
              <a:latin typeface="Garamond" panose="02020404030301010803" pitchFamily="18" charset="0"/>
            </a:endParaRPr>
          </a:p>
          <a:p>
            <a:endParaRPr lang="en-US" dirty="0"/>
          </a:p>
        </p:txBody>
      </p:sp>
    </p:spTree>
    <p:extLst>
      <p:ext uri="{BB962C8B-B14F-4D97-AF65-F5344CB8AC3E}">
        <p14:creationId xmlns:p14="http://schemas.microsoft.com/office/powerpoint/2010/main" val="483112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371600" y="2117560"/>
            <a:ext cx="9601200" cy="2900191"/>
          </a:xfrm>
        </p:spPr>
        <p:txBody>
          <a:bodyPr>
            <a:noAutofit/>
          </a:bodyPr>
          <a:lstStyle/>
          <a:p>
            <a:r>
              <a:rPr lang="en-US" sz="2400" b="1" dirty="0">
                <a:solidFill>
                  <a:srgbClr val="101D49"/>
                </a:solidFill>
                <a:latin typeface="Garamond" panose="02020404030301010803" pitchFamily="18" charset="0"/>
              </a:rPr>
              <a:t>Buy Indiana, Business Proposal (2.3.14)</a:t>
            </a:r>
          </a:p>
          <a:p>
            <a:pPr lvl="1"/>
            <a:r>
              <a:rPr lang="en-US" sz="1600" i="0" dirty="0">
                <a:solidFill>
                  <a:srgbClr val="101D49"/>
                </a:solidFill>
                <a:latin typeface="Garamond" panose="02020404030301010803" pitchFamily="18" charset="0"/>
              </a:rPr>
              <a:t>Respondent’s Buy Indiana status shall be finalized by proposal due date.</a:t>
            </a:r>
          </a:p>
          <a:p>
            <a:pPr lvl="1"/>
            <a:r>
              <a:rPr lang="en-US" sz="1600" i="0" dirty="0">
                <a:solidFill>
                  <a:srgbClr val="101D49"/>
                </a:solidFill>
                <a:latin typeface="Garamond" panose="02020404030301010803" pitchFamily="18" charset="0"/>
              </a:rPr>
              <a:t>Five (5) definitions, details provided in the RFP Section 2.7</a:t>
            </a:r>
            <a:r>
              <a:rPr lang="en-US" sz="1600" i="0" dirty="0" smtClean="0">
                <a:solidFill>
                  <a:srgbClr val="101D49"/>
                </a:solidFill>
                <a:latin typeface="Garamond" panose="02020404030301010803" pitchFamily="18" charset="0"/>
              </a:rPr>
              <a:t>.</a:t>
            </a:r>
            <a:endParaRPr lang="en-US" sz="1600" i="0" dirty="0">
              <a:solidFill>
                <a:srgbClr val="101D49"/>
              </a:solidFill>
              <a:latin typeface="Garamond" panose="02020404030301010803" pitchFamily="18" charset="0"/>
            </a:endParaRPr>
          </a:p>
          <a:p>
            <a:r>
              <a:rPr lang="en-US" sz="2400" b="1" dirty="0">
                <a:solidFill>
                  <a:srgbClr val="101D49"/>
                </a:solidFill>
                <a:latin typeface="Garamond" panose="02020404030301010803" pitchFamily="18" charset="0"/>
              </a:rPr>
              <a:t>Indiana Economic Impact, Attachment C</a:t>
            </a:r>
          </a:p>
          <a:p>
            <a:pPr lvl="1"/>
            <a:r>
              <a:rPr lang="en-US" sz="1600" i="0" dirty="0">
                <a:solidFill>
                  <a:srgbClr val="101D49"/>
                </a:solidFill>
                <a:latin typeface="Garamond" panose="02020404030301010803" pitchFamily="18" charset="0"/>
              </a:rPr>
              <a:t>Respondents must submit this completed attachment, </a:t>
            </a:r>
            <a:r>
              <a:rPr lang="en-US" sz="1600" b="1" i="0" dirty="0">
                <a:solidFill>
                  <a:srgbClr val="101D49"/>
                </a:solidFill>
                <a:latin typeface="Garamond" panose="02020404030301010803" pitchFamily="18" charset="0"/>
              </a:rPr>
              <a:t>but it will not be used for evaluation purposes. </a:t>
            </a:r>
          </a:p>
          <a:p>
            <a:pPr lvl="1"/>
            <a:r>
              <a:rPr lang="en-US" sz="1600" i="0" dirty="0">
                <a:solidFill>
                  <a:srgbClr val="101D49"/>
                </a:solidFill>
                <a:latin typeface="Garamond" panose="02020404030301010803" pitchFamily="18" charset="0"/>
              </a:rPr>
              <a:t>Definitions of FTE (Full-Time Equivalent)</a:t>
            </a:r>
          </a:p>
          <a:p>
            <a:pPr lvl="1"/>
            <a:r>
              <a:rPr lang="en-US" sz="1600" i="0" dirty="0">
                <a:solidFill>
                  <a:srgbClr val="101D49"/>
                </a:solidFill>
                <a:latin typeface="Garamond" panose="02020404030301010803" pitchFamily="18" charset="0"/>
              </a:rPr>
              <a:t>Example:  If a Respondent has five (5) full time employees, is bidding on its 5</a:t>
            </a:r>
            <a:r>
              <a:rPr lang="en-US" sz="1600" i="0" baseline="30000" dirty="0">
                <a:solidFill>
                  <a:srgbClr val="101D49"/>
                </a:solidFill>
                <a:latin typeface="Garamond" panose="02020404030301010803" pitchFamily="18" charset="0"/>
              </a:rPr>
              <a:t>th</a:t>
            </a:r>
            <a:r>
              <a:rPr lang="en-US" sz="1600" i="0" dirty="0">
                <a:solidFill>
                  <a:srgbClr val="101D49"/>
                </a:solidFill>
                <a:latin typeface="Garamond" panose="02020404030301010803" pitchFamily="18" charset="0"/>
              </a:rPr>
              <a:t> contract, and all contracts get an equal amount of commitment from the employees, then each employee commits 20% of his/her time to the new contract:</a:t>
            </a:r>
          </a:p>
          <a:p>
            <a:pPr lvl="2"/>
            <a:r>
              <a:rPr lang="en-US" sz="1600" dirty="0">
                <a:solidFill>
                  <a:srgbClr val="101D49"/>
                </a:solidFill>
                <a:latin typeface="Garamond" panose="02020404030301010803" pitchFamily="18" charset="0"/>
              </a:rPr>
              <a:t>0.2 x 5 employees – 1 FTE</a:t>
            </a:r>
          </a:p>
        </p:txBody>
      </p:sp>
    </p:spTree>
    <p:extLst>
      <p:ext uri="{BB962C8B-B14F-4D97-AF65-F5344CB8AC3E}">
        <p14:creationId xmlns:p14="http://schemas.microsoft.com/office/powerpoint/2010/main" val="4090277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287379" y="2120257"/>
            <a:ext cx="9601200" cy="2021301"/>
          </a:xfrm>
        </p:spPr>
        <p:txBody>
          <a:bodyPr>
            <a:noAutofit/>
          </a:bodyPr>
          <a:lstStyle/>
          <a:p>
            <a:r>
              <a:rPr lang="en-US" sz="2800" dirty="0">
                <a:solidFill>
                  <a:srgbClr val="101D49"/>
                </a:solidFill>
                <a:latin typeface="Garamond" panose="02020404030301010803" pitchFamily="18" charset="0"/>
              </a:rPr>
              <a:t>Attachment D (Cost Proposal) must be returned in the original </a:t>
            </a:r>
            <a:r>
              <a:rPr lang="en-US" sz="2800" b="1" u="sng" dirty="0">
                <a:solidFill>
                  <a:srgbClr val="101D49"/>
                </a:solidFill>
                <a:latin typeface="Garamond" panose="02020404030301010803" pitchFamily="18" charset="0"/>
              </a:rPr>
              <a:t>Excel</a:t>
            </a:r>
            <a:r>
              <a:rPr lang="en-US" sz="2800" dirty="0">
                <a:solidFill>
                  <a:srgbClr val="101D49"/>
                </a:solidFill>
                <a:latin typeface="Garamond" panose="02020404030301010803" pitchFamily="18" charset="0"/>
              </a:rPr>
              <a:t> format (No PDFs</a:t>
            </a:r>
            <a:r>
              <a:rPr lang="en-US" sz="2800" dirty="0" smtClean="0">
                <a:solidFill>
                  <a:srgbClr val="101D49"/>
                </a:solidFill>
                <a:latin typeface="Garamond" panose="02020404030301010803" pitchFamily="18" charset="0"/>
              </a:rPr>
              <a:t>)</a:t>
            </a:r>
            <a:endParaRPr lang="en-US" sz="28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Use the templates provided for all </a:t>
            </a:r>
            <a:r>
              <a:rPr lang="en-US" sz="2800" dirty="0" smtClean="0">
                <a:solidFill>
                  <a:srgbClr val="101D49"/>
                </a:solidFill>
                <a:latin typeface="Garamond" panose="02020404030301010803" pitchFamily="18" charset="0"/>
              </a:rPr>
              <a:t>responses</a:t>
            </a:r>
            <a:endParaRPr lang="en-US" sz="28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Do not alter any </a:t>
            </a:r>
            <a:r>
              <a:rPr lang="en-US" sz="2800" dirty="0" smtClean="0">
                <a:solidFill>
                  <a:srgbClr val="101D49"/>
                </a:solidFill>
                <a:latin typeface="Garamond" panose="02020404030301010803" pitchFamily="18" charset="0"/>
              </a:rPr>
              <a:t>templates</a:t>
            </a:r>
            <a:endParaRPr lang="en-US" sz="2800" dirty="0">
              <a:solidFill>
                <a:srgbClr val="101D49"/>
              </a:solidFill>
              <a:latin typeface="Garamond" panose="02020404030301010803" pitchFamily="18" charset="0"/>
            </a:endParaRPr>
          </a:p>
          <a:p>
            <a:r>
              <a:rPr lang="en-US" sz="2800" dirty="0" smtClean="0">
                <a:solidFill>
                  <a:srgbClr val="101D49"/>
                </a:solidFill>
                <a:latin typeface="Garamond" panose="02020404030301010803" pitchFamily="18" charset="0"/>
              </a:rPr>
              <a:t>Submit all </a:t>
            </a:r>
            <a:r>
              <a:rPr lang="en-US" sz="2800" dirty="0">
                <a:solidFill>
                  <a:srgbClr val="101D49"/>
                </a:solidFill>
                <a:latin typeface="Garamond" panose="02020404030301010803" pitchFamily="18" charset="0"/>
              </a:rPr>
              <a:t>questions via email using the Q&amp;A Template (Attachment G)</a:t>
            </a:r>
          </a:p>
        </p:txBody>
      </p:sp>
    </p:spTree>
    <p:extLst>
      <p:ext uri="{BB962C8B-B14F-4D97-AF65-F5344CB8AC3E}">
        <p14:creationId xmlns:p14="http://schemas.microsoft.com/office/powerpoint/2010/main" val="92666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Proposal Preparation</a:t>
            </a:r>
          </a:p>
        </p:txBody>
      </p:sp>
      <p:sp>
        <p:nvSpPr>
          <p:cNvPr id="6" name="Content Placeholder 5"/>
          <p:cNvSpPr>
            <a:spLocks noGrp="1"/>
          </p:cNvSpPr>
          <p:nvPr>
            <p:ph idx="1"/>
          </p:nvPr>
        </p:nvSpPr>
        <p:spPr>
          <a:xfrm>
            <a:off x="1371600" y="2286000"/>
            <a:ext cx="9601200" cy="3212432"/>
          </a:xfrm>
        </p:spPr>
        <p:txBody>
          <a:bodyPr>
            <a:normAutofit fontScale="92500" lnSpcReduction="20000"/>
          </a:bodyPr>
          <a:lstStyle/>
          <a:p>
            <a:r>
              <a:rPr lang="en-US" sz="2600" dirty="0">
                <a:solidFill>
                  <a:srgbClr val="101D49"/>
                </a:solidFill>
                <a:latin typeface="Garamond" panose="02020404030301010803" pitchFamily="18" charset="0"/>
              </a:rPr>
              <a:t>Confidential Information (Section 1.15)</a:t>
            </a:r>
          </a:p>
          <a:p>
            <a:pPr lvl="1"/>
            <a:r>
              <a:rPr lang="en-US" sz="2200" i="0" dirty="0">
                <a:solidFill>
                  <a:srgbClr val="101D49"/>
                </a:solidFill>
                <a:latin typeface="Garamond" panose="02020404030301010803" pitchFamily="18" charset="0"/>
              </a:rPr>
              <a:t>All materials contained in proposals are subject to the Access to Public Records Act (APRA) and can be accessed by any member of the public after contract award. The responses are deemed to be “public records” unless a specific provision of IC 5-14-3 protects it from disclosure.</a:t>
            </a:r>
          </a:p>
          <a:p>
            <a:pPr lvl="1"/>
            <a:r>
              <a:rPr lang="en-US" sz="2200" i="0" dirty="0">
                <a:solidFill>
                  <a:srgbClr val="101D49"/>
                </a:solidFill>
                <a:latin typeface="Garamond" panose="02020404030301010803" pitchFamily="18" charset="0"/>
              </a:rPr>
              <a:t>In order to request certain information be kept confidential, Respondents must claim a statutory exception to the APRA in their </a:t>
            </a:r>
            <a:r>
              <a:rPr lang="en-US" sz="2200" b="1" i="0" dirty="0">
                <a:solidFill>
                  <a:srgbClr val="101D49"/>
                </a:solidFill>
                <a:latin typeface="Garamond" panose="02020404030301010803" pitchFamily="18" charset="0"/>
              </a:rPr>
              <a:t>Transmittal Letter</a:t>
            </a:r>
            <a:r>
              <a:rPr lang="en-US" sz="2200" i="0" dirty="0">
                <a:solidFill>
                  <a:srgbClr val="101D49"/>
                </a:solidFill>
                <a:latin typeface="Garamond" panose="02020404030301010803" pitchFamily="18" charset="0"/>
              </a:rPr>
              <a:t>, including describing which specific provision applies to which specific part of their response. </a:t>
            </a:r>
          </a:p>
          <a:p>
            <a:pPr lvl="1"/>
            <a:r>
              <a:rPr lang="en-US" sz="2200" i="0" dirty="0">
                <a:solidFill>
                  <a:srgbClr val="101D49"/>
                </a:solidFill>
                <a:latin typeface="Garamond" panose="02020404030301010803" pitchFamily="18" charset="0"/>
              </a:rPr>
              <a:t>Confidential information must also be clearly marked and kept separate from the proposal in the electronic copies.  IDOA recommends sending a “public” file that has the confidential information redacted (may be in PDF format) and a “final” file that includes all required information (must be in format provided).</a:t>
            </a:r>
          </a:p>
          <a:p>
            <a:endParaRPr lang="en-US" dirty="0"/>
          </a:p>
        </p:txBody>
      </p:sp>
    </p:spTree>
    <p:extLst>
      <p:ext uri="{BB962C8B-B14F-4D97-AF65-F5344CB8AC3E}">
        <p14:creationId xmlns:p14="http://schemas.microsoft.com/office/powerpoint/2010/main" val="4228047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Evaluation Criteria</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046809898"/>
              </p:ext>
            </p:extLst>
          </p:nvPr>
        </p:nvGraphicFramePr>
        <p:xfrm>
          <a:off x="1371600" y="1997513"/>
          <a:ext cx="9083842" cy="4016028"/>
        </p:xfrm>
        <a:graphic>
          <a:graphicData uri="http://schemas.openxmlformats.org/drawingml/2006/table">
            <a:tbl>
              <a:tblPr firstRow="1" bandRow="1">
                <a:tableStyleId>{5C22544A-7EE6-4342-B048-85BDC9FD1C3A}</a:tableStyleId>
              </a:tblPr>
              <a:tblGrid>
                <a:gridCol w="4541921"/>
                <a:gridCol w="4541921"/>
              </a:tblGrid>
              <a:tr h="377597">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Criteria</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Points</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377597">
                <a:tc>
                  <a:txBody>
                    <a:bodyPr/>
                    <a:lstStyle/>
                    <a:p>
                      <a:pPr marL="342900" marR="0" lvl="0" indent="-342900">
                        <a:spcBef>
                          <a:spcPts val="0"/>
                        </a:spcBef>
                        <a:spcAft>
                          <a:spcPts val="0"/>
                        </a:spcAft>
                        <a:buFont typeface="+mj-lt"/>
                        <a:buAutoNum type="arabicPeriod"/>
                      </a:pPr>
                      <a:r>
                        <a:rPr lang="en-US" sz="1500" b="1" spc="-10" dirty="0">
                          <a:solidFill>
                            <a:srgbClr val="101D49"/>
                          </a:solidFill>
                          <a:latin typeface="Garamond" panose="02020404030301010803" pitchFamily="18" charset="0"/>
                          <a:ea typeface="Times New Roman"/>
                          <a:cs typeface="Calibri"/>
                        </a:rPr>
                        <a:t>Adherence to Mandatory Requirements</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Pass/Fail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2"/>
                      </a:pPr>
                      <a:r>
                        <a:rPr lang="en-US" sz="1500" b="1" dirty="0">
                          <a:solidFill>
                            <a:srgbClr val="101D49"/>
                          </a:solidFill>
                          <a:latin typeface="Garamond" panose="02020404030301010803" pitchFamily="18" charset="0"/>
                          <a:ea typeface="Times New Roman"/>
                          <a:cs typeface="Calibri"/>
                        </a:rPr>
                        <a:t>Management Assessment/Quality (Business and Technical Proposal)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smtClean="0">
                          <a:solidFill>
                            <a:srgbClr val="FF0000"/>
                          </a:solidFill>
                          <a:latin typeface="Garamond" panose="02020404030301010803" pitchFamily="18" charset="0"/>
                          <a:ea typeface="Times New Roman"/>
                          <a:cs typeface="Calibri"/>
                        </a:rPr>
                        <a:t>45</a:t>
                      </a:r>
                      <a:r>
                        <a:rPr lang="en-US" sz="1500" b="1" kern="1200" dirty="0" smtClean="0">
                          <a:solidFill>
                            <a:srgbClr val="101D49"/>
                          </a:solidFill>
                          <a:latin typeface="Garamond" panose="02020404030301010803" pitchFamily="18" charset="0"/>
                          <a:ea typeface="Times New Roman"/>
                          <a:cs typeface="Calibri"/>
                        </a:rPr>
                        <a:t> </a:t>
                      </a:r>
                      <a:r>
                        <a:rPr lang="en-US" sz="1500" b="1" kern="1200" dirty="0">
                          <a:solidFill>
                            <a:srgbClr val="101D49"/>
                          </a:solidFill>
                          <a:latin typeface="Garamond" panose="02020404030301010803" pitchFamily="18" charset="0"/>
                          <a:ea typeface="Times New Roman"/>
                          <a:cs typeface="Calibri"/>
                        </a:rPr>
                        <a:t>points</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7597">
                <a:tc>
                  <a:txBody>
                    <a:bodyPr/>
                    <a:lstStyle/>
                    <a:p>
                      <a:pPr marL="342900" marR="0" lvl="0" indent="-342900">
                        <a:spcBef>
                          <a:spcPts val="0"/>
                        </a:spcBef>
                        <a:spcAft>
                          <a:spcPts val="0"/>
                        </a:spcAft>
                        <a:buFont typeface="+mj-lt"/>
                        <a:buAutoNum type="arabicPeriod" startAt="3"/>
                      </a:pPr>
                      <a:r>
                        <a:rPr lang="en-US" sz="1500" b="1" dirty="0">
                          <a:solidFill>
                            <a:srgbClr val="101D49"/>
                          </a:solidFill>
                          <a:latin typeface="Garamond" panose="02020404030301010803" pitchFamily="18" charset="0"/>
                          <a:ea typeface="Times New Roman"/>
                          <a:cs typeface="Calibri"/>
                        </a:rPr>
                        <a:t>Cost (Cost Proposal)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baseline="0" dirty="0" smtClean="0">
                          <a:solidFill>
                            <a:srgbClr val="FF0000"/>
                          </a:solidFill>
                          <a:latin typeface="Garamond" panose="02020404030301010803" pitchFamily="18" charset="0"/>
                          <a:ea typeface="Times New Roman"/>
                          <a:cs typeface="Calibri"/>
                        </a:rPr>
                        <a:t>35</a:t>
                      </a:r>
                      <a:r>
                        <a:rPr lang="en-US" sz="1500" b="1" kern="1200" baseline="0" dirty="0" smtClean="0">
                          <a:solidFill>
                            <a:srgbClr val="101D49"/>
                          </a:solidFill>
                          <a:latin typeface="Garamond" panose="02020404030301010803" pitchFamily="18" charset="0"/>
                          <a:ea typeface="Times New Roman"/>
                          <a:cs typeface="Calibri"/>
                        </a:rPr>
                        <a:t> </a:t>
                      </a:r>
                      <a:r>
                        <a:rPr lang="en-US" sz="1500" b="1" kern="1200" baseline="0" dirty="0">
                          <a:solidFill>
                            <a:srgbClr val="101D49"/>
                          </a:solidFill>
                          <a:latin typeface="Garamond" panose="02020404030301010803" pitchFamily="18" charset="0"/>
                          <a:ea typeface="Times New Roman"/>
                          <a:cs typeface="Calibri"/>
                        </a:rPr>
                        <a:t>points</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7597">
                <a:tc>
                  <a:txBody>
                    <a:bodyPr/>
                    <a:lstStyle/>
                    <a:p>
                      <a:pPr marL="342900" marR="0" lvl="0" indent="-342900">
                        <a:spcBef>
                          <a:spcPts val="0"/>
                        </a:spcBef>
                        <a:spcAft>
                          <a:spcPts val="0"/>
                        </a:spcAft>
                        <a:buFont typeface="+mj-lt"/>
                        <a:buAutoNum type="arabicPeriod" startAt="4"/>
                      </a:pPr>
                      <a:r>
                        <a:rPr lang="en-US" sz="1500" b="1" dirty="0">
                          <a:solidFill>
                            <a:srgbClr val="101D49"/>
                          </a:solidFill>
                          <a:latin typeface="Garamond" panose="02020404030301010803" pitchFamily="18" charset="0"/>
                          <a:ea typeface="Times New Roman"/>
                          <a:cs typeface="Times New Roman"/>
                        </a:rPr>
                        <a:t>Buy Indiana</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5 points</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5"/>
                      </a:pPr>
                      <a:r>
                        <a:rPr lang="en-US" sz="1500" b="1" dirty="0">
                          <a:solidFill>
                            <a:srgbClr val="101D49"/>
                          </a:solidFill>
                          <a:latin typeface="Garamond" panose="02020404030301010803" pitchFamily="18" charset="0"/>
                          <a:ea typeface="Times New Roman"/>
                          <a:cs typeface="Times New Roman"/>
                        </a:rPr>
                        <a:t>Minority Business Enterprise Subcontractor Commitment</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(1 bonus point is available, see Section 3.2.6) </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6"/>
                      </a:pPr>
                      <a:r>
                        <a:rPr lang="en-US" sz="1500" b="1" dirty="0">
                          <a:solidFill>
                            <a:srgbClr val="101D49"/>
                          </a:solidFill>
                          <a:latin typeface="Garamond" panose="02020404030301010803" pitchFamily="18" charset="0"/>
                          <a:ea typeface="Times New Roman"/>
                          <a:cs typeface="Calibri"/>
                        </a:rPr>
                        <a:t>Women Business Enterprise Subcontractor Commitment</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(1 bonus point is available, see Section 3.2.6) </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688">
                <a:tc>
                  <a:txBody>
                    <a:bodyPr/>
                    <a:lstStyle/>
                    <a:p>
                      <a:pPr marL="342900" marR="0" lvl="0" indent="-342900">
                        <a:spcBef>
                          <a:spcPts val="0"/>
                        </a:spcBef>
                        <a:spcAft>
                          <a:spcPts val="0"/>
                        </a:spcAft>
                        <a:buFont typeface="+mj-lt"/>
                        <a:buAutoNum type="arabicPeriod" startAt="7"/>
                      </a:pPr>
                      <a:r>
                        <a:rPr lang="en-US" sz="1500" b="1" dirty="0">
                          <a:solidFill>
                            <a:srgbClr val="101D49"/>
                          </a:solidFill>
                          <a:latin typeface="Garamond" panose="02020404030301010803" pitchFamily="18" charset="0"/>
                          <a:ea typeface="Times New Roman"/>
                          <a:cs typeface="Calibri"/>
                        </a:rPr>
                        <a:t>Indiana </a:t>
                      </a:r>
                      <a:r>
                        <a:rPr lang="en-US" sz="1500" b="1" dirty="0" smtClean="0">
                          <a:solidFill>
                            <a:srgbClr val="101D49"/>
                          </a:solidFill>
                          <a:latin typeface="Garamond" panose="02020404030301010803" pitchFamily="18" charset="0"/>
                          <a:ea typeface="Times New Roman"/>
                          <a:cs typeface="Calibri"/>
                        </a:rPr>
                        <a:t>Veteran Owned</a:t>
                      </a:r>
                      <a:r>
                        <a:rPr lang="en-US" sz="1500" b="1" baseline="0" dirty="0" smtClean="0">
                          <a:solidFill>
                            <a:srgbClr val="101D49"/>
                          </a:solidFill>
                          <a:latin typeface="Garamond" panose="02020404030301010803" pitchFamily="18" charset="0"/>
                          <a:ea typeface="Times New Roman"/>
                          <a:cs typeface="Calibri"/>
                        </a:rPr>
                        <a:t> Small Business</a:t>
                      </a:r>
                      <a:r>
                        <a:rPr lang="en-US" sz="1500" b="1" dirty="0" smtClean="0">
                          <a:solidFill>
                            <a:srgbClr val="101D49"/>
                          </a:solidFill>
                          <a:latin typeface="Garamond" panose="02020404030301010803" pitchFamily="18" charset="0"/>
                          <a:ea typeface="Times New Roman"/>
                          <a:cs typeface="Calibri"/>
                        </a:rPr>
                        <a:t> </a:t>
                      </a:r>
                      <a:r>
                        <a:rPr lang="en-US" sz="1500" b="1" dirty="0">
                          <a:solidFill>
                            <a:srgbClr val="101D49"/>
                          </a:solidFill>
                          <a:latin typeface="Garamond" panose="02020404030301010803" pitchFamily="18" charset="0"/>
                          <a:ea typeface="Times New Roman"/>
                          <a:cs typeface="Calibri"/>
                        </a:rPr>
                        <a:t>Subcontractor Commitment </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5 points</a:t>
                      </a:r>
                    </a:p>
                    <a:p>
                      <a:pPr marL="0" marR="0" algn="ctr">
                        <a:spcBef>
                          <a:spcPts val="0"/>
                        </a:spcBef>
                        <a:spcAft>
                          <a:spcPts val="0"/>
                        </a:spcAft>
                      </a:pPr>
                      <a:r>
                        <a:rPr lang="en-US" sz="1500" b="1" kern="1200" dirty="0">
                          <a:solidFill>
                            <a:srgbClr val="101D49"/>
                          </a:solidFill>
                          <a:latin typeface="Garamond" panose="02020404030301010803" pitchFamily="18" charset="0"/>
                          <a:ea typeface="Times New Roman"/>
                          <a:cs typeface="Calibri"/>
                        </a:rPr>
                        <a:t>(1 bonus point is available, see Section 3.2.7)</a:t>
                      </a: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168">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Total</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spcBef>
                          <a:spcPts val="0"/>
                        </a:spcBef>
                        <a:spcAft>
                          <a:spcPts val="0"/>
                        </a:spcAft>
                      </a:pPr>
                      <a:r>
                        <a:rPr lang="en-US" sz="1500" b="1" dirty="0">
                          <a:solidFill>
                            <a:srgbClr val="101D49"/>
                          </a:solidFill>
                          <a:latin typeface="Garamond" panose="02020404030301010803" pitchFamily="18" charset="0"/>
                          <a:ea typeface="Times New Roman"/>
                          <a:cs typeface="Calibri"/>
                        </a:rPr>
                        <a:t>100 (10</a:t>
                      </a:r>
                      <a:r>
                        <a:rPr lang="en-US" sz="1500" b="1" dirty="0">
                          <a:solidFill>
                            <a:srgbClr val="FF0000"/>
                          </a:solidFill>
                          <a:latin typeface="Garamond" panose="02020404030301010803" pitchFamily="18" charset="0"/>
                          <a:ea typeface="Times New Roman"/>
                          <a:cs typeface="Calibri"/>
                        </a:rPr>
                        <a:t>3</a:t>
                      </a:r>
                      <a:r>
                        <a:rPr lang="en-US" sz="1500" b="1" dirty="0">
                          <a:solidFill>
                            <a:srgbClr val="101D49"/>
                          </a:solidFill>
                          <a:latin typeface="Garamond" panose="02020404030301010803" pitchFamily="18" charset="0"/>
                          <a:ea typeface="Times New Roman"/>
                          <a:cs typeface="Calibri"/>
                        </a:rPr>
                        <a:t> if bonus awarded)</a:t>
                      </a:r>
                      <a:endParaRPr lang="en-US" sz="1500" b="1" dirty="0">
                        <a:solidFill>
                          <a:srgbClr val="101D49"/>
                        </a:solidFill>
                        <a:latin typeface="Garamond" panose="02020404030301010803" pitchFamily="18" charset="0"/>
                        <a:ea typeface="Times New Roman"/>
                        <a:cs typeface="Times New Roman"/>
                      </a:endParaRPr>
                    </a:p>
                  </a:txBody>
                  <a:tcPr marL="44824" marR="44824" marT="44824" marB="4482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bl>
          </a:graphicData>
        </a:graphic>
      </p:graphicFrame>
    </p:spTree>
    <p:extLst>
      <p:ext uri="{BB962C8B-B14F-4D97-AF65-F5344CB8AC3E}">
        <p14:creationId xmlns:p14="http://schemas.microsoft.com/office/powerpoint/2010/main" val="36535448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p>
        </p:txBody>
      </p:sp>
      <p:sp>
        <p:nvSpPr>
          <p:cNvPr id="6" name="Content Placeholder 5"/>
          <p:cNvSpPr>
            <a:spLocks noGrp="1"/>
          </p:cNvSpPr>
          <p:nvPr>
            <p:ph idx="1"/>
          </p:nvPr>
        </p:nvSpPr>
        <p:spPr>
          <a:xfrm>
            <a:off x="1371600" y="2021307"/>
            <a:ext cx="9601200" cy="3525252"/>
          </a:xfrm>
        </p:spPr>
        <p:txBody>
          <a:bodyPr>
            <a:normAutofit fontScale="92500" lnSpcReduction="20000"/>
          </a:bodyPr>
          <a:lstStyle/>
          <a:p>
            <a:pPr marL="0" indent="0">
              <a:lnSpc>
                <a:spcPct val="110000"/>
              </a:lnSpc>
              <a:buNone/>
              <a:defRPr/>
            </a:pPr>
            <a:r>
              <a:rPr lang="en-US" altLang="en-US" sz="2600" b="1" dirty="0">
                <a:solidFill>
                  <a:srgbClr val="101D49"/>
                </a:solidFill>
                <a:latin typeface="Garamond" panose="02020404030301010803" pitchFamily="18" charset="0"/>
              </a:rPr>
              <a:t>Mission/Vision </a:t>
            </a:r>
          </a:p>
          <a:p>
            <a:pPr lvl="1"/>
            <a:r>
              <a:rPr lang="en-US" altLang="en-US" sz="2600" i="0" dirty="0">
                <a:solidFill>
                  <a:srgbClr val="101D49"/>
                </a:solidFill>
                <a:latin typeface="Garamond" panose="02020404030301010803" pitchFamily="18" charset="0"/>
              </a:rPr>
              <a:t>Promote, monitor, and enforce the standards for certification of minority and women’s business enterprises.</a:t>
            </a:r>
          </a:p>
          <a:p>
            <a:pPr lvl="1"/>
            <a:r>
              <a:rPr lang="en-US" altLang="en-US" sz="2600" i="0" dirty="0">
                <a:solidFill>
                  <a:srgbClr val="101D49"/>
                </a:solidFill>
                <a:latin typeface="Garamond" panose="02020404030301010803" pitchFamily="18" charset="0"/>
              </a:rPr>
              <a:t>Provide equal opportunity to minority and women enterprises in the state’s procurement and contracting process.</a:t>
            </a:r>
          </a:p>
          <a:p>
            <a:pPr marL="0" indent="0">
              <a:lnSpc>
                <a:spcPct val="110000"/>
              </a:lnSpc>
              <a:buNone/>
              <a:defRPr/>
            </a:pPr>
            <a:r>
              <a:rPr lang="en-US" sz="2600" b="1" dirty="0">
                <a:solidFill>
                  <a:srgbClr val="101D49"/>
                </a:solidFill>
                <a:latin typeface="Garamond" panose="02020404030301010803" pitchFamily="18" charset="0"/>
              </a:rPr>
              <a:t>Nondiscrimination and Antidiscrimination Laws</a:t>
            </a:r>
          </a:p>
          <a:p>
            <a:pPr lvl="1"/>
            <a:r>
              <a:rPr lang="en-US" sz="2600" i="0" dirty="0">
                <a:solidFill>
                  <a:srgbClr val="101D49"/>
                </a:solidFill>
                <a:latin typeface="Garamond" panose="02020404030301010803" pitchFamily="18" charset="0"/>
              </a:rPr>
              <a:t>Pursuant to Indiana Civil Rights Law, specifically IC §22-9-1-10, every state contract shall contain a provision requiring the contractor and subcontractors to not discriminate against any employee or applicant with respect to Protected Characteristics</a:t>
            </a:r>
          </a:p>
          <a:p>
            <a:endParaRPr lang="en-US" dirty="0"/>
          </a:p>
        </p:txBody>
      </p:sp>
    </p:spTree>
    <p:extLst>
      <p:ext uri="{BB962C8B-B14F-4D97-AF65-F5344CB8AC3E}">
        <p14:creationId xmlns:p14="http://schemas.microsoft.com/office/powerpoint/2010/main" val="6290866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1900992"/>
            <a:ext cx="9601200" cy="4199023"/>
          </a:xfrm>
        </p:spPr>
        <p:txBody>
          <a:bodyPr>
            <a:normAutofit fontScale="85000" lnSpcReduction="20000"/>
          </a:bodyPr>
          <a:lstStyle/>
          <a:p>
            <a:pPr marL="0" indent="0">
              <a:buNone/>
            </a:pPr>
            <a:r>
              <a:rPr lang="en-US" altLang="en-US" sz="2600" b="1" dirty="0">
                <a:solidFill>
                  <a:srgbClr val="101D49"/>
                </a:solidFill>
                <a:latin typeface="Garamond" panose="02020404030301010803" pitchFamily="18" charset="0"/>
              </a:rPr>
              <a:t>Contact Information</a:t>
            </a:r>
          </a:p>
          <a:p>
            <a:pPr lvl="1"/>
            <a:r>
              <a:rPr lang="en-US" altLang="en-US" sz="2600" i="0" dirty="0">
                <a:solidFill>
                  <a:srgbClr val="101D49"/>
                </a:solidFill>
                <a:latin typeface="Garamond" panose="02020404030301010803" pitchFamily="18" charset="0"/>
              </a:rPr>
              <a:t>Phone: 317-232-3061</a:t>
            </a:r>
          </a:p>
          <a:p>
            <a:pPr lvl="1"/>
            <a:r>
              <a:rPr lang="en-US" altLang="en-US" sz="2600" i="0" dirty="0">
                <a:solidFill>
                  <a:srgbClr val="101D49"/>
                </a:solidFill>
                <a:latin typeface="Garamond" panose="02020404030301010803" pitchFamily="18" charset="0"/>
              </a:rPr>
              <a:t>E-mail</a:t>
            </a:r>
            <a:r>
              <a:rPr lang="en-US" altLang="en-US" sz="2600" b="1" i="0" dirty="0">
                <a:solidFill>
                  <a:srgbClr val="101D49"/>
                </a:solidFill>
                <a:latin typeface="Garamond" panose="02020404030301010803" pitchFamily="18" charset="0"/>
              </a:rPr>
              <a:t>:</a:t>
            </a:r>
            <a:r>
              <a:rPr lang="en-US" altLang="en-US" sz="2600" i="0" dirty="0">
                <a:solidFill>
                  <a:srgbClr val="101D49"/>
                </a:solidFill>
                <a:latin typeface="Garamond" panose="02020404030301010803" pitchFamily="18" charset="0"/>
              </a:rPr>
              <a:t> </a:t>
            </a:r>
            <a:r>
              <a:rPr lang="en-US" altLang="en-US" sz="2600" i="0" dirty="0">
                <a:latin typeface="Garamond" panose="02020404030301010803" pitchFamily="18" charset="0"/>
                <a:hlinkClick r:id="rId2"/>
              </a:rPr>
              <a:t>mwbecompliance@idoa.in.gov</a:t>
            </a:r>
            <a:endParaRPr lang="en-US" altLang="en-US" sz="2600" i="0" dirty="0">
              <a:latin typeface="Garamond" panose="02020404030301010803" pitchFamily="18" charset="0"/>
            </a:endParaRPr>
          </a:p>
          <a:p>
            <a:pPr lvl="1"/>
            <a:r>
              <a:rPr lang="en-US" altLang="en-US" sz="2600" i="0" dirty="0">
                <a:solidFill>
                  <a:srgbClr val="101D49"/>
                </a:solidFill>
                <a:latin typeface="Garamond" panose="02020404030301010803" pitchFamily="18" charset="0"/>
              </a:rPr>
              <a:t>Web: </a:t>
            </a:r>
            <a:r>
              <a:rPr lang="en-US" altLang="en-US" sz="2600" i="0" dirty="0">
                <a:latin typeface="Garamond" panose="02020404030301010803" pitchFamily="18" charset="0"/>
                <a:hlinkClick r:id="rId3"/>
              </a:rPr>
              <a:t>www.in.gov/idoa/mwbe</a:t>
            </a:r>
            <a:r>
              <a:rPr lang="en-US" altLang="en-US" sz="2600" i="0" dirty="0">
                <a:latin typeface="Garamond" panose="02020404030301010803" pitchFamily="18" charset="0"/>
              </a:rPr>
              <a:t/>
            </a:r>
            <a:br>
              <a:rPr lang="en-US" altLang="en-US" sz="2600" i="0" dirty="0">
                <a:latin typeface="Garamond" panose="02020404030301010803" pitchFamily="18" charset="0"/>
              </a:rPr>
            </a:br>
            <a:endParaRPr lang="en-US" altLang="en-US" sz="2600" i="0" dirty="0">
              <a:latin typeface="Garamond" panose="02020404030301010803" pitchFamily="18" charset="0"/>
            </a:endParaRPr>
          </a:p>
          <a:p>
            <a:pPr marL="0" indent="0">
              <a:buNone/>
            </a:pPr>
            <a:r>
              <a:rPr lang="en-US" altLang="en-US" sz="2600" b="1" dirty="0">
                <a:solidFill>
                  <a:srgbClr val="101D49"/>
                </a:solidFill>
                <a:latin typeface="Garamond" panose="02020404030301010803" pitchFamily="18" charset="0"/>
              </a:rPr>
              <a:t>Complete Attachment A, MWBE Form</a:t>
            </a:r>
          </a:p>
          <a:p>
            <a:pPr>
              <a:buNone/>
            </a:pPr>
            <a:r>
              <a:rPr lang="en-US" altLang="en-US" sz="2600" dirty="0">
                <a:solidFill>
                  <a:srgbClr val="101D49"/>
                </a:solidFill>
                <a:latin typeface="Garamond" panose="02020404030301010803" pitchFamily="18" charset="0"/>
              </a:rPr>
              <a:t>	- Include sub-contractor letter of commitment</a:t>
            </a:r>
            <a:br>
              <a:rPr lang="en-US" altLang="en-US" sz="2600" dirty="0">
                <a:solidFill>
                  <a:srgbClr val="101D49"/>
                </a:solidFill>
                <a:latin typeface="Garamond" panose="02020404030301010803" pitchFamily="18" charset="0"/>
              </a:rPr>
            </a:br>
            <a:r>
              <a:rPr lang="en-US" altLang="en-US" sz="2600" dirty="0">
                <a:solidFill>
                  <a:srgbClr val="101D49"/>
                </a:solidFill>
                <a:latin typeface="Garamond" panose="02020404030301010803" pitchFamily="18" charset="0"/>
              </a:rPr>
              <a:t> </a:t>
            </a:r>
          </a:p>
          <a:p>
            <a:pPr marL="0" indent="0">
              <a:buNone/>
            </a:pPr>
            <a:r>
              <a:rPr lang="en-US" altLang="en-US" sz="2600" b="1" dirty="0">
                <a:solidFill>
                  <a:srgbClr val="101D49"/>
                </a:solidFill>
                <a:latin typeface="Garamond" panose="02020404030301010803" pitchFamily="18" charset="0"/>
              </a:rPr>
              <a:t>Goals for Proposal</a:t>
            </a:r>
          </a:p>
          <a:p>
            <a:pPr>
              <a:buNone/>
            </a:pPr>
            <a:r>
              <a:rPr lang="en-US" altLang="en-US" sz="2600" dirty="0">
                <a:solidFill>
                  <a:srgbClr val="101D49"/>
                </a:solidFill>
                <a:latin typeface="Garamond" panose="02020404030301010803" pitchFamily="18" charset="0"/>
              </a:rPr>
              <a:t>	- 8% Minority Business Enterprise</a:t>
            </a:r>
          </a:p>
          <a:p>
            <a:pPr>
              <a:buNone/>
            </a:pPr>
            <a:r>
              <a:rPr lang="en-US" altLang="en-US" sz="2600" dirty="0">
                <a:solidFill>
                  <a:srgbClr val="101D49"/>
                </a:solidFill>
                <a:latin typeface="Garamond" panose="02020404030301010803" pitchFamily="18" charset="0"/>
              </a:rPr>
              <a:t>	- 8% Women’s Business Enterprise</a:t>
            </a:r>
            <a:endParaRPr lang="en-US" sz="2600" dirty="0">
              <a:solidFill>
                <a:srgbClr val="101D49"/>
              </a:solidFill>
              <a:latin typeface="Garamond" panose="02020404030301010803" pitchFamily="18" charset="0"/>
            </a:endParaRPr>
          </a:p>
          <a:p>
            <a:endParaRPr lang="en-US" dirty="0"/>
          </a:p>
        </p:txBody>
      </p:sp>
    </p:spTree>
    <p:extLst>
      <p:ext uri="{BB962C8B-B14F-4D97-AF65-F5344CB8AC3E}">
        <p14:creationId xmlns:p14="http://schemas.microsoft.com/office/powerpoint/2010/main" val="41428647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 xmlns:a16="http://schemas.microsoft.com/office/drawing/2014/main" id="{1F8AF006-D57F-4B35-82FC-7E54E9FB1116}"/>
              </a:ext>
            </a:extLst>
          </p:cNvPr>
          <p:cNvPicPr>
            <a:picLocks noGrp="1" noChangeAspect="1"/>
          </p:cNvPicPr>
          <p:nvPr>
            <p:ph idx="1"/>
          </p:nvPr>
        </p:nvPicPr>
        <p:blipFill>
          <a:blip r:embed="rId2"/>
          <a:stretch>
            <a:fillRect/>
          </a:stretch>
        </p:blipFill>
        <p:spPr>
          <a:xfrm>
            <a:off x="2129591" y="625643"/>
            <a:ext cx="7423484" cy="5715000"/>
          </a:xfrm>
          <a:prstGeom prst="rect">
            <a:avLst/>
          </a:prstGeom>
          <a:ln>
            <a:solidFill>
              <a:srgbClr val="000000"/>
            </a:solidFill>
          </a:ln>
        </p:spPr>
      </p:pic>
    </p:spTree>
    <p:extLst>
      <p:ext uri="{BB962C8B-B14F-4D97-AF65-F5344CB8AC3E}">
        <p14:creationId xmlns:p14="http://schemas.microsoft.com/office/powerpoint/2010/main" val="7889148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2286005"/>
            <a:ext cx="9601200" cy="2851480"/>
          </a:xfrm>
        </p:spPr>
        <p:txBody>
          <a:bodyPr>
            <a:normAutofit fontScale="92500"/>
          </a:bodyPr>
          <a:lstStyle/>
          <a:p>
            <a:pPr marL="0" indent="0">
              <a:lnSpc>
                <a:spcPct val="110000"/>
              </a:lnSpc>
              <a:buNone/>
              <a:defRPr/>
            </a:pPr>
            <a:r>
              <a:rPr lang="en-US" b="1" dirty="0">
                <a:solidFill>
                  <a:srgbClr val="101D49"/>
                </a:solidFill>
              </a:rPr>
              <a:t>Prime contractors must ensure that the proposed subcontractors meet the following criteria:</a:t>
            </a:r>
          </a:p>
          <a:p>
            <a:pPr lvl="0"/>
            <a:r>
              <a:rPr lang="en-US" dirty="0">
                <a:solidFill>
                  <a:srgbClr val="101D49"/>
                </a:solidFill>
              </a:rPr>
              <a:t>Are listed in the IDOA Directory of Certified Firms, on or before the proposal due date, national diversity plans are generally not accepted. The directory can be found here: </a:t>
            </a:r>
            <a:r>
              <a:rPr lang="en-US" dirty="0">
                <a:hlinkClick r:id="rId2"/>
              </a:rPr>
              <a:t>http://www.in.gov/idoa/mwbe/2743.htm</a:t>
            </a:r>
            <a:r>
              <a:rPr lang="en-US" dirty="0"/>
              <a:t>. </a:t>
            </a:r>
          </a:p>
          <a:p>
            <a:r>
              <a:rPr lang="en-US" b="1" dirty="0">
                <a:solidFill>
                  <a:srgbClr val="101D49"/>
                </a:solidFill>
                <a:latin typeface="Garamond" panose="02020404030301010803" pitchFamily="18" charset="0"/>
              </a:rPr>
              <a:t>Serve a Valuable Scope Contribution (VSC) on the engagement, as confirmed by the State.</a:t>
            </a:r>
          </a:p>
          <a:p>
            <a:r>
              <a:rPr lang="en-US" dirty="0">
                <a:solidFill>
                  <a:srgbClr val="101D49"/>
                </a:solidFill>
                <a:latin typeface="Garamond" panose="02020404030301010803" pitchFamily="18" charset="0"/>
              </a:rPr>
              <a:t>Provide the goods or services specific to the contract and within the industry area for which it is certified.</a:t>
            </a:r>
          </a:p>
          <a:p>
            <a:endParaRPr lang="en-US" dirty="0"/>
          </a:p>
        </p:txBody>
      </p:sp>
    </p:spTree>
    <p:extLst>
      <p:ext uri="{BB962C8B-B14F-4D97-AF65-F5344CB8AC3E}">
        <p14:creationId xmlns:p14="http://schemas.microsoft.com/office/powerpoint/2010/main" val="12830045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p:txBody>
          <a:bodyPr>
            <a:normAutofit/>
          </a:bodyPr>
          <a:lstStyle/>
          <a:p>
            <a:pPr marL="0" indent="0">
              <a:buNone/>
            </a:pPr>
            <a:r>
              <a:rPr lang="en-US" b="1" dirty="0">
                <a:solidFill>
                  <a:srgbClr val="101D49"/>
                </a:solidFill>
                <a:latin typeface="Garamond" panose="02020404030301010803" pitchFamily="18" charset="0"/>
              </a:rPr>
              <a:t>Prime contractors should note the following: </a:t>
            </a:r>
          </a:p>
          <a:p>
            <a:pPr lvl="0"/>
            <a:r>
              <a:rPr lang="en-US" dirty="0">
                <a:solidFill>
                  <a:srgbClr val="101D49"/>
                </a:solidFill>
                <a:latin typeface="Garamond" panose="02020404030301010803" pitchFamily="18" charset="0"/>
              </a:rPr>
              <a:t>Subcontractors’ MBE/WBE Certification Letter, provided by IDOA, must accompany the proposal to show current status of certification.</a:t>
            </a:r>
          </a:p>
          <a:p>
            <a:pPr lvl="0"/>
            <a:r>
              <a:rPr lang="en-US" dirty="0">
                <a:solidFill>
                  <a:srgbClr val="101D49"/>
                </a:solidFill>
                <a:latin typeface="Garamond" panose="02020404030301010803" pitchFamily="18" charset="0"/>
              </a:rPr>
              <a:t>Each firm may only serve as one classification – MBE, WBE, or IVOSB (see section 1.22)</a:t>
            </a:r>
          </a:p>
          <a:p>
            <a:pPr lvl="0"/>
            <a:r>
              <a:rPr lang="en-US" dirty="0">
                <a:solidFill>
                  <a:srgbClr val="101D49"/>
                </a:solidFill>
                <a:latin typeface="Garamond" panose="02020404030301010803" pitchFamily="18" charset="0"/>
              </a:rPr>
              <a:t>Pursuant to 25 IAC 5-6-2(b)(d), a Prime Contractor who is a MBE or WBE must meet subcontractor goals by using other listed certified firms.  Certified Prime Contractors cannot count their own workforce or companies to meet this requirement.</a:t>
            </a:r>
          </a:p>
          <a:p>
            <a:endParaRPr lang="en-US" dirty="0"/>
          </a:p>
        </p:txBody>
      </p:sp>
    </p:spTree>
    <p:extLst>
      <p:ext uri="{BB962C8B-B14F-4D97-AF65-F5344CB8AC3E}">
        <p14:creationId xmlns:p14="http://schemas.microsoft.com/office/powerpoint/2010/main" val="3328580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2"/>
          </p:nvPr>
        </p:nvSpPr>
        <p:spPr>
          <a:xfrm>
            <a:off x="1371600" y="1972972"/>
            <a:ext cx="4443984" cy="4167388"/>
          </a:xfrm>
        </p:spPr>
        <p:txBody>
          <a:bodyPr>
            <a:noAutofit/>
          </a:bodyPr>
          <a:lstStyle/>
          <a:p>
            <a:pPr>
              <a:spcBef>
                <a:spcPts val="0"/>
              </a:spcBef>
            </a:pPr>
            <a:r>
              <a:rPr lang="en-US" sz="2400" dirty="0">
                <a:solidFill>
                  <a:srgbClr val="101D49"/>
                </a:solidFill>
                <a:latin typeface="Garamond" panose="02020404030301010803" pitchFamily="18" charset="0"/>
              </a:rPr>
              <a:t>General Information</a:t>
            </a:r>
          </a:p>
          <a:p>
            <a:pPr>
              <a:spcBef>
                <a:spcPts val="0"/>
              </a:spcBef>
            </a:pPr>
            <a:r>
              <a:rPr lang="en-US" sz="2400" dirty="0">
                <a:solidFill>
                  <a:srgbClr val="101D49"/>
                </a:solidFill>
                <a:latin typeface="Garamond" panose="02020404030301010803" pitchFamily="18" charset="0"/>
              </a:rPr>
              <a:t>Purpose of RFP</a:t>
            </a:r>
          </a:p>
          <a:p>
            <a:pPr>
              <a:spcBef>
                <a:spcPts val="0"/>
              </a:spcBef>
            </a:pPr>
            <a:r>
              <a:rPr lang="en-US" sz="2400" dirty="0">
                <a:solidFill>
                  <a:srgbClr val="101D49"/>
                </a:solidFill>
                <a:latin typeface="Garamond" panose="02020404030301010803" pitchFamily="18" charset="0"/>
              </a:rPr>
              <a:t>Term of Contract</a:t>
            </a:r>
          </a:p>
          <a:p>
            <a:pPr>
              <a:spcBef>
                <a:spcPts val="0"/>
              </a:spcBef>
            </a:pPr>
            <a:r>
              <a:rPr lang="en-US" sz="2400" dirty="0">
                <a:solidFill>
                  <a:srgbClr val="101D49"/>
                </a:solidFill>
                <a:latin typeface="Garamond" panose="02020404030301010803" pitchFamily="18" charset="0"/>
              </a:rPr>
              <a:t>Key </a:t>
            </a:r>
            <a:r>
              <a:rPr lang="en-US" sz="2400" dirty="0" smtClean="0">
                <a:solidFill>
                  <a:srgbClr val="101D49"/>
                </a:solidFill>
                <a:latin typeface="Garamond" panose="02020404030301010803" pitchFamily="18" charset="0"/>
              </a:rPr>
              <a:t>Dates</a:t>
            </a:r>
            <a:endParaRPr lang="en-US" sz="2400" dirty="0">
              <a:solidFill>
                <a:srgbClr val="101D49"/>
              </a:solidFill>
              <a:latin typeface="Garamond" panose="02020404030301010803" pitchFamily="18" charset="0"/>
            </a:endParaRPr>
          </a:p>
          <a:p>
            <a:pPr>
              <a:spcBef>
                <a:spcPts val="0"/>
              </a:spcBef>
            </a:pPr>
            <a:r>
              <a:rPr lang="en-US" sz="2400" dirty="0">
                <a:solidFill>
                  <a:srgbClr val="101D49"/>
                </a:solidFill>
                <a:latin typeface="Garamond" panose="02020404030301010803" pitchFamily="18" charset="0"/>
              </a:rPr>
              <a:t>Scope of Work</a:t>
            </a:r>
          </a:p>
          <a:p>
            <a:pPr>
              <a:spcBef>
                <a:spcPts val="0"/>
              </a:spcBef>
            </a:pPr>
            <a:r>
              <a:rPr lang="en-US" sz="2400" dirty="0">
                <a:solidFill>
                  <a:srgbClr val="101D49"/>
                </a:solidFill>
                <a:latin typeface="Garamond" panose="02020404030301010803" pitchFamily="18" charset="0"/>
              </a:rPr>
              <a:t>Business Proposal</a:t>
            </a:r>
          </a:p>
          <a:p>
            <a:pPr>
              <a:spcBef>
                <a:spcPts val="0"/>
              </a:spcBef>
            </a:pPr>
            <a:r>
              <a:rPr lang="en-US" sz="2400" dirty="0">
                <a:solidFill>
                  <a:srgbClr val="101D49"/>
                </a:solidFill>
                <a:latin typeface="Garamond" panose="02020404030301010803" pitchFamily="18" charset="0"/>
              </a:rPr>
              <a:t>Technical Proposal</a:t>
            </a:r>
          </a:p>
          <a:p>
            <a:pPr>
              <a:spcBef>
                <a:spcPts val="0"/>
              </a:spcBef>
            </a:pPr>
            <a:r>
              <a:rPr lang="en-US" sz="2400" dirty="0">
                <a:solidFill>
                  <a:srgbClr val="101D49"/>
                </a:solidFill>
                <a:latin typeface="Garamond" panose="02020404030301010803" pitchFamily="18" charset="0"/>
              </a:rPr>
              <a:t>Cost </a:t>
            </a:r>
            <a:r>
              <a:rPr lang="en-US" sz="2400" dirty="0" smtClean="0">
                <a:solidFill>
                  <a:srgbClr val="101D49"/>
                </a:solidFill>
                <a:latin typeface="Garamond" panose="02020404030301010803" pitchFamily="18" charset="0"/>
              </a:rPr>
              <a:t>Proposal</a:t>
            </a:r>
            <a:endParaRPr lang="en-US" sz="2400" dirty="0">
              <a:solidFill>
                <a:srgbClr val="101D49"/>
              </a:solidFill>
              <a:latin typeface="Garamond" panose="02020404030301010803" pitchFamily="18" charset="0"/>
            </a:endParaRPr>
          </a:p>
        </p:txBody>
      </p:sp>
      <p:sp>
        <p:nvSpPr>
          <p:cNvPr id="9" name="Content Placeholder 8"/>
          <p:cNvSpPr>
            <a:spLocks noGrp="1"/>
          </p:cNvSpPr>
          <p:nvPr>
            <p:ph sz="quarter" idx="4"/>
          </p:nvPr>
        </p:nvSpPr>
        <p:spPr>
          <a:xfrm>
            <a:off x="6528816" y="1972972"/>
            <a:ext cx="4443984" cy="4287704"/>
          </a:xfrm>
        </p:spPr>
        <p:txBody>
          <a:bodyPr>
            <a:normAutofit/>
          </a:bodyPr>
          <a:lstStyle/>
          <a:p>
            <a:pPr>
              <a:spcBef>
                <a:spcPts val="0"/>
              </a:spcBef>
            </a:pPr>
            <a:r>
              <a:rPr lang="en-US" sz="2400" dirty="0" smtClean="0">
                <a:solidFill>
                  <a:srgbClr val="101D49"/>
                </a:solidFill>
                <a:latin typeface="Garamond" panose="02020404030301010803" pitchFamily="18" charset="0"/>
              </a:rPr>
              <a:t>Proposal Preparation</a:t>
            </a:r>
            <a:endParaRPr lang="en-US" sz="2400" dirty="0">
              <a:solidFill>
                <a:srgbClr val="101D49"/>
              </a:solidFill>
              <a:latin typeface="Garamond" panose="02020404030301010803" pitchFamily="18" charset="0"/>
            </a:endParaRPr>
          </a:p>
          <a:p>
            <a:pPr lvl="0">
              <a:spcBef>
                <a:spcPts val="0"/>
              </a:spcBef>
            </a:pPr>
            <a:r>
              <a:rPr lang="en-US" sz="2400" dirty="0" smtClean="0">
                <a:solidFill>
                  <a:srgbClr val="101D49"/>
                </a:solidFill>
                <a:latin typeface="Garamond" panose="02020404030301010803" pitchFamily="18" charset="0"/>
              </a:rPr>
              <a:t>Evaluation </a:t>
            </a:r>
            <a:r>
              <a:rPr lang="en-US" sz="2400" dirty="0">
                <a:solidFill>
                  <a:srgbClr val="101D49"/>
                </a:solidFill>
                <a:latin typeface="Garamond" panose="02020404030301010803" pitchFamily="18" charset="0"/>
              </a:rPr>
              <a:t>Criteria</a:t>
            </a:r>
          </a:p>
          <a:p>
            <a:pPr lvl="0">
              <a:spcBef>
                <a:spcPts val="0"/>
              </a:spcBef>
            </a:pPr>
            <a:r>
              <a:rPr lang="en-US" sz="2400" dirty="0">
                <a:solidFill>
                  <a:srgbClr val="101D49"/>
                </a:solidFill>
                <a:latin typeface="Garamond" panose="02020404030301010803" pitchFamily="18" charset="0"/>
              </a:rPr>
              <a:t>Minority and Women’s Business Enterprises (M/WBE)</a:t>
            </a:r>
          </a:p>
          <a:p>
            <a:pPr lvl="0">
              <a:spcBef>
                <a:spcPts val="0"/>
              </a:spcBef>
            </a:pPr>
            <a:r>
              <a:rPr lang="en-US" sz="2400" dirty="0">
                <a:solidFill>
                  <a:srgbClr val="101D49"/>
                </a:solidFill>
                <a:latin typeface="Garamond" panose="02020404030301010803" pitchFamily="18" charset="0"/>
              </a:rPr>
              <a:t>Indiana Veteran Owned Small Business (IVOSB)</a:t>
            </a:r>
          </a:p>
          <a:p>
            <a:pPr lvl="0">
              <a:spcBef>
                <a:spcPts val="0"/>
              </a:spcBef>
            </a:pPr>
            <a:r>
              <a:rPr lang="en-US" sz="2400" dirty="0">
                <a:solidFill>
                  <a:srgbClr val="101D49"/>
                </a:solidFill>
                <a:latin typeface="Garamond" panose="02020404030301010803" pitchFamily="18" charset="0"/>
              </a:rPr>
              <a:t>Additional Information</a:t>
            </a:r>
          </a:p>
          <a:p>
            <a:pPr lvl="0">
              <a:spcBef>
                <a:spcPts val="0"/>
              </a:spcBef>
            </a:pPr>
            <a:r>
              <a:rPr lang="en-US" sz="2400" dirty="0">
                <a:solidFill>
                  <a:srgbClr val="101D49"/>
                </a:solidFill>
                <a:latin typeface="Garamond" panose="02020404030301010803" pitchFamily="18" charset="0"/>
              </a:rPr>
              <a:t>Question and Answer Session</a:t>
            </a:r>
          </a:p>
          <a:p>
            <a:endParaRPr lang="en-US" dirty="0"/>
          </a:p>
        </p:txBody>
      </p:sp>
      <p:sp>
        <p:nvSpPr>
          <p:cNvPr id="5" name="Title 4"/>
          <p:cNvSpPr>
            <a:spLocks noGrp="1"/>
          </p:cNvSpPr>
          <p:nvPr>
            <p:ph type="title"/>
          </p:nvPr>
        </p:nvSpPr>
        <p:spPr/>
        <p:txBody>
          <a:bodyPr/>
          <a:lstStyle/>
          <a:p>
            <a:pPr algn="ctr"/>
            <a:r>
              <a:rPr lang="en-US" dirty="0" smtClean="0">
                <a:latin typeface="Garamond" panose="02020404030301010803" pitchFamily="18" charset="0"/>
              </a:rPr>
              <a:t>Agenda</a:t>
            </a:r>
            <a:endParaRPr lang="en-US" dirty="0">
              <a:latin typeface="Garamond" panose="02020404030301010803" pitchFamily="18" charset="0"/>
            </a:endParaRPr>
          </a:p>
        </p:txBody>
      </p:sp>
    </p:spTree>
    <p:extLst>
      <p:ext uri="{BB962C8B-B14F-4D97-AF65-F5344CB8AC3E}">
        <p14:creationId xmlns:p14="http://schemas.microsoft.com/office/powerpoint/2010/main" val="35961262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a:stretch>
            <a:fillRect/>
          </a:stretch>
        </p:blipFill>
        <p:spPr>
          <a:xfrm>
            <a:off x="3128211" y="673768"/>
            <a:ext cx="6087978" cy="5594685"/>
          </a:xfrm>
          <a:prstGeom prst="rect">
            <a:avLst/>
          </a:prstGeom>
          <a:ln>
            <a:solidFill>
              <a:schemeClr val="tx1"/>
            </a:solidFill>
          </a:ln>
        </p:spPr>
      </p:pic>
    </p:spTree>
    <p:extLst>
      <p:ext uri="{BB962C8B-B14F-4D97-AF65-F5344CB8AC3E}">
        <p14:creationId xmlns:p14="http://schemas.microsoft.com/office/powerpoint/2010/main" val="1659664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7" name="Right Arrow 10">
            <a:extLst>
              <a:ext uri="{FF2B5EF4-FFF2-40B4-BE49-F238E27FC236}">
                <a16:creationId xmlns="" xmlns:a16="http://schemas.microsoft.com/office/drawing/2014/main" id="{0B59D8D5-1A76-4A81-B70D-CA2B82D74BEA}"/>
              </a:ext>
            </a:extLst>
          </p:cNvPr>
          <p:cNvSpPr/>
          <p:nvPr/>
        </p:nvSpPr>
        <p:spPr>
          <a:xfrm>
            <a:off x="1227222" y="3188463"/>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8" name="Right Arrow 10">
            <a:extLst>
              <a:ext uri="{FF2B5EF4-FFF2-40B4-BE49-F238E27FC236}">
                <a16:creationId xmlns="" xmlns:a16="http://schemas.microsoft.com/office/drawing/2014/main" id="{0B59D8D5-1A76-4A81-B70D-CA2B82D74BEA}"/>
              </a:ext>
            </a:extLst>
          </p:cNvPr>
          <p:cNvSpPr/>
          <p:nvPr/>
        </p:nvSpPr>
        <p:spPr>
          <a:xfrm>
            <a:off x="1227222" y="3531092"/>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9" name="Right Arrow 10">
            <a:extLst>
              <a:ext uri="{FF2B5EF4-FFF2-40B4-BE49-F238E27FC236}">
                <a16:creationId xmlns="" xmlns:a16="http://schemas.microsoft.com/office/drawing/2014/main" id="{0B59D8D5-1A76-4A81-B70D-CA2B82D74BEA}"/>
              </a:ext>
            </a:extLst>
          </p:cNvPr>
          <p:cNvSpPr/>
          <p:nvPr/>
        </p:nvSpPr>
        <p:spPr>
          <a:xfrm>
            <a:off x="1227222" y="4754845"/>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10">
            <a:extLst>
              <a:ext uri="{FF2B5EF4-FFF2-40B4-BE49-F238E27FC236}">
                <a16:creationId xmlns="" xmlns:a16="http://schemas.microsoft.com/office/drawing/2014/main" id="{0B59D8D5-1A76-4A81-B70D-CA2B82D74BEA}"/>
              </a:ext>
            </a:extLst>
          </p:cNvPr>
          <p:cNvSpPr/>
          <p:nvPr/>
        </p:nvSpPr>
        <p:spPr>
          <a:xfrm>
            <a:off x="1227222" y="5047247"/>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rot="10800000">
            <a:off x="9752430" y="5049252"/>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17" name="Content Placeholder 16"/>
          <p:cNvPicPr>
            <a:picLocks noGrp="1" noChangeAspect="1"/>
          </p:cNvPicPr>
          <p:nvPr>
            <p:ph idx="1"/>
          </p:nvPr>
        </p:nvPicPr>
        <p:blipFill>
          <a:blip r:embed="rId2"/>
          <a:stretch>
            <a:fillRect/>
          </a:stretch>
        </p:blipFill>
        <p:spPr>
          <a:xfrm>
            <a:off x="1985211" y="2286000"/>
            <a:ext cx="7767220" cy="3525253"/>
          </a:xfrm>
          <a:prstGeom prst="rect">
            <a:avLst/>
          </a:prstGeom>
        </p:spPr>
      </p:pic>
    </p:spTree>
    <p:extLst>
      <p:ext uri="{BB962C8B-B14F-4D97-AF65-F5344CB8AC3E}">
        <p14:creationId xmlns:p14="http://schemas.microsoft.com/office/powerpoint/2010/main" val="18994816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a:latin typeface="Garamond" panose="02020404030301010803" pitchFamily="18" charset="0"/>
              </a:rPr>
              <a:t>Minority and Women’s Business Enterprises</a:t>
            </a:r>
            <a:endParaRPr lang="en-US" sz="3600" dirty="0"/>
          </a:p>
        </p:txBody>
      </p:sp>
      <p:sp>
        <p:nvSpPr>
          <p:cNvPr id="6" name="Content Placeholder 5"/>
          <p:cNvSpPr>
            <a:spLocks noGrp="1"/>
          </p:cNvSpPr>
          <p:nvPr>
            <p:ph idx="1"/>
          </p:nvPr>
        </p:nvSpPr>
        <p:spPr>
          <a:xfrm>
            <a:off x="1371600" y="1937084"/>
            <a:ext cx="9601200" cy="4138863"/>
          </a:xfrm>
        </p:spPr>
        <p:txBody>
          <a:bodyPr>
            <a:normAutofit fontScale="92500" lnSpcReduction="20000"/>
          </a:bodyPr>
          <a:lstStyle/>
          <a:p>
            <a:pPr marL="115888" indent="-115888"/>
            <a:r>
              <a:rPr lang="en-US" sz="1800" b="1" dirty="0">
                <a:solidFill>
                  <a:srgbClr val="101D49"/>
                </a:solidFill>
                <a:latin typeface="Garamond" panose="02020404030301010803" pitchFamily="18" charset="0"/>
              </a:rPr>
              <a:t>Effective August, 2014, a new MWBE scoring methodology will be utilized for all RFP’s released</a:t>
            </a:r>
          </a:p>
          <a:p>
            <a:pPr marL="115888" indent="-115888"/>
            <a:r>
              <a:rPr lang="en-US" sz="1800" b="1" dirty="0">
                <a:solidFill>
                  <a:srgbClr val="101D49"/>
                </a:solidFill>
                <a:latin typeface="Garamond" panose="02020404030301010803" pitchFamily="18" charset="0"/>
              </a:rPr>
              <a:t>New Process</a:t>
            </a:r>
            <a:r>
              <a:rPr lang="en-US" sz="1800" dirty="0">
                <a:solidFill>
                  <a:srgbClr val="101D49"/>
                </a:solidFill>
                <a:latin typeface="Garamond" panose="02020404030301010803" pitchFamily="18" charset="0"/>
              </a:rPr>
              <a:t> </a:t>
            </a:r>
            <a:r>
              <a:rPr lang="en-US" sz="1600" dirty="0">
                <a:solidFill>
                  <a:srgbClr val="101D49"/>
                </a:solidFill>
                <a:latin typeface="Garamond" panose="02020404030301010803" pitchFamily="18" charset="0"/>
              </a:rPr>
              <a:t>- MWBE scoring is conducted based on 10 points plus a possible 2 bonus points scale</a:t>
            </a:r>
          </a:p>
          <a:p>
            <a:pPr marL="346075" lvl="1" indent="-111125">
              <a:buFont typeface="Arial" pitchFamily="34" charset="0"/>
              <a:buChar char="-"/>
            </a:pPr>
            <a:r>
              <a:rPr lang="en-US" sz="1600" i="0" dirty="0">
                <a:solidFill>
                  <a:srgbClr val="101D49"/>
                </a:solidFill>
                <a:latin typeface="Garamond" panose="02020404030301010803" pitchFamily="18" charset="0"/>
              </a:rPr>
              <a:t>MBE: Possible 5 points + 1 bonus point</a:t>
            </a:r>
          </a:p>
          <a:p>
            <a:pPr marL="346075" lvl="1" indent="-111125">
              <a:buFont typeface="Arial" pitchFamily="34" charset="0"/>
              <a:buChar char="-"/>
            </a:pPr>
            <a:r>
              <a:rPr lang="en-US" sz="1600" i="0" dirty="0">
                <a:solidFill>
                  <a:srgbClr val="101D49"/>
                </a:solidFill>
                <a:latin typeface="Garamond" panose="02020404030301010803" pitchFamily="18" charset="0"/>
              </a:rPr>
              <a:t>WBE: Possible 5 points + 1 bonus Point</a:t>
            </a:r>
          </a:p>
          <a:p>
            <a:pPr marL="115888" indent="-115888"/>
            <a:r>
              <a:rPr lang="en-US" sz="1800" b="1" dirty="0">
                <a:solidFill>
                  <a:srgbClr val="101D49"/>
                </a:solidFill>
                <a:latin typeface="Garamond" panose="02020404030301010803" pitchFamily="18" charset="0"/>
              </a:rPr>
              <a:t>Professional Services Scoring Methodology:</a:t>
            </a:r>
          </a:p>
          <a:p>
            <a:pPr marL="346075" lvl="1" indent="-114300">
              <a:buFont typeface="Calibri" pitchFamily="34" charset="0"/>
              <a:buChar char="-"/>
            </a:pPr>
            <a:r>
              <a:rPr lang="en-US" sz="1600" i="0" dirty="0">
                <a:solidFill>
                  <a:srgbClr val="101D49"/>
                </a:solidFill>
                <a:latin typeface="Garamond" panose="02020404030301010803" pitchFamily="18" charset="0"/>
              </a:rPr>
              <a:t>The points will be awarded on the following schedule:</a:t>
            </a:r>
            <a:br>
              <a:rPr lang="en-US" sz="1600" i="0" dirty="0">
                <a:solidFill>
                  <a:srgbClr val="101D49"/>
                </a:solidFill>
                <a:latin typeface="Garamond" panose="02020404030301010803" pitchFamily="18" charset="0"/>
              </a:rPr>
            </a:br>
            <a:r>
              <a:rPr lang="en-US" sz="1600" i="0" dirty="0">
                <a:solidFill>
                  <a:srgbClr val="101D49"/>
                </a:solidFill>
                <a:latin typeface="Garamond" panose="02020404030301010803" pitchFamily="18" charset="0"/>
              </a:rPr>
              <a:t/>
            </a:r>
            <a:br>
              <a:rPr lang="en-US" sz="1600" i="0" dirty="0">
                <a:solidFill>
                  <a:srgbClr val="101D49"/>
                </a:solidFill>
                <a:latin typeface="Garamond" panose="02020404030301010803" pitchFamily="18" charset="0"/>
              </a:rPr>
            </a:br>
            <a:endParaRPr lang="en-US" sz="1600" i="0" dirty="0" smtClean="0">
              <a:solidFill>
                <a:srgbClr val="101D49"/>
              </a:solidFill>
              <a:latin typeface="Garamond" panose="02020404030301010803" pitchFamily="18" charset="0"/>
            </a:endParaRPr>
          </a:p>
          <a:p>
            <a:pPr marL="346075" lvl="1" indent="-114300">
              <a:buFont typeface="Calibri" pitchFamily="34" charset="0"/>
              <a:buChar char="-"/>
            </a:pPr>
            <a:endParaRPr lang="en-US" sz="1600" i="0" dirty="0">
              <a:solidFill>
                <a:srgbClr val="101D49"/>
              </a:solidFill>
              <a:latin typeface="Garamond" panose="02020404030301010803" pitchFamily="18" charset="0"/>
            </a:endParaRPr>
          </a:p>
          <a:p>
            <a:pPr marL="346075" lvl="1" indent="-114300">
              <a:buFont typeface="Calibri" pitchFamily="34" charset="0"/>
              <a:buChar char="-"/>
            </a:pPr>
            <a:r>
              <a:rPr lang="en-US" sz="1600" i="0" dirty="0">
                <a:solidFill>
                  <a:srgbClr val="101D49"/>
                </a:solidFill>
                <a:latin typeface="Garamond" panose="02020404030301010803" pitchFamily="18" charset="0"/>
              </a:rPr>
              <a:t>Fractional percentages will be rounded up or down to the nearest whole percentage</a:t>
            </a:r>
          </a:p>
          <a:p>
            <a:pPr marL="346075" lvl="1" indent="-114300">
              <a:buFont typeface="Calibri" pitchFamily="34" charset="0"/>
              <a:buChar char="-"/>
            </a:pPr>
            <a:r>
              <a:rPr lang="en-US" sz="1600" i="0" dirty="0">
                <a:solidFill>
                  <a:srgbClr val="101D49"/>
                </a:solidFill>
                <a:latin typeface="Garamond" panose="02020404030301010803" pitchFamily="18" charset="0"/>
              </a:rPr>
              <a:t>If the respondent’s commitment percentage is rounded down to 0% for MBE or WBE participation the respondent will receive 0 points. </a:t>
            </a:r>
          </a:p>
          <a:p>
            <a:pPr marL="346075" lvl="1" indent="-114300">
              <a:buFont typeface="Calibri" pitchFamily="34" charset="0"/>
              <a:buChar char="-"/>
            </a:pPr>
            <a:r>
              <a:rPr lang="en-US" sz="1600" i="0" dirty="0">
                <a:solidFill>
                  <a:srgbClr val="101D49"/>
                </a:solidFill>
                <a:latin typeface="Garamond" panose="02020404030301010803" pitchFamily="18" charset="0"/>
              </a:rPr>
              <a:t>Submissions of 0% participation will result in a deduction of 1 point in each category</a:t>
            </a:r>
          </a:p>
          <a:p>
            <a:pPr marL="346075" lvl="1" indent="-114300">
              <a:buFont typeface="Calibri" pitchFamily="34" charset="0"/>
              <a:buChar char="-"/>
            </a:pPr>
            <a:r>
              <a:rPr lang="en-US" sz="1600" i="0" dirty="0">
                <a:solidFill>
                  <a:srgbClr val="101D49"/>
                </a:solidFill>
                <a:latin typeface="Garamond" panose="02020404030301010803" pitchFamily="18" charset="0"/>
              </a:rPr>
              <a:t>The highest submission which exceeds the goal (“exceeds” defined as a commitment percentage that is equal to or greater than 9% </a:t>
            </a:r>
            <a:r>
              <a:rPr lang="en-US" sz="1600" i="0" u="sng" dirty="0">
                <a:solidFill>
                  <a:srgbClr val="101D49"/>
                </a:solidFill>
                <a:latin typeface="Garamond" panose="02020404030301010803" pitchFamily="18" charset="0"/>
              </a:rPr>
              <a:t>before rounding</a:t>
            </a:r>
            <a:r>
              <a:rPr lang="en-US" sz="1600" i="0" dirty="0">
                <a:solidFill>
                  <a:srgbClr val="101D49"/>
                </a:solidFill>
                <a:latin typeface="Garamond" panose="02020404030301010803" pitchFamily="18" charset="0"/>
              </a:rPr>
              <a:t>) in each category will receive 6 </a:t>
            </a:r>
            <a:br>
              <a:rPr lang="en-US" sz="1600" i="0" dirty="0">
                <a:solidFill>
                  <a:srgbClr val="101D49"/>
                </a:solidFill>
                <a:latin typeface="Garamond" panose="02020404030301010803" pitchFamily="18" charset="0"/>
              </a:rPr>
            </a:br>
            <a:r>
              <a:rPr lang="en-US" sz="1600" i="0" dirty="0">
                <a:solidFill>
                  <a:srgbClr val="101D49"/>
                </a:solidFill>
                <a:latin typeface="Garamond" panose="02020404030301010803" pitchFamily="18" charset="0"/>
              </a:rPr>
              <a:t>points (5 points plus 1 bonus point). In case of a tie both firms will receive 6 points.</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3776555667"/>
              </p:ext>
            </p:extLst>
          </p:nvPr>
        </p:nvGraphicFramePr>
        <p:xfrm>
          <a:off x="1720513" y="3777914"/>
          <a:ext cx="4685634" cy="457202"/>
        </p:xfrm>
        <a:graphic>
          <a:graphicData uri="http://schemas.openxmlformats.org/drawingml/2006/table">
            <a:tbl>
              <a:tblPr firstRow="1" bandRow="1">
                <a:tableStyleId>{5C22544A-7EE6-4342-B048-85BDC9FD1C3A}</a:tableStyleId>
              </a:tblPr>
              <a:tblGrid>
                <a:gridCol w="520626"/>
                <a:gridCol w="520626"/>
                <a:gridCol w="520626"/>
                <a:gridCol w="520626"/>
                <a:gridCol w="520626"/>
                <a:gridCol w="520626"/>
                <a:gridCol w="520626"/>
                <a:gridCol w="520626"/>
                <a:gridCol w="520626"/>
              </a:tblGrid>
              <a:tr h="228601">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2%</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4%</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6%</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7%</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8%</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8601">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Pts.</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.625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1.875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3.125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3.75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4.375</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200" dirty="0">
                          <a:ln>
                            <a:noFill/>
                          </a:ln>
                          <a:solidFill>
                            <a:srgbClr val="101D49"/>
                          </a:solidFill>
                          <a:latin typeface="Garamond"/>
                          <a:ea typeface="Times New Roman"/>
                          <a:cs typeface="Calibri"/>
                        </a:rPr>
                        <a:t>5.0</a:t>
                      </a:r>
                      <a:endParaRPr lang="en-US" sz="1200" dirty="0">
                        <a:ln>
                          <a:noFill/>
                        </a:ln>
                        <a:solidFill>
                          <a:srgbClr val="101D49"/>
                        </a:solidFill>
                        <a:latin typeface="Courier"/>
                        <a:ea typeface="Times New Roman"/>
                        <a:cs typeface="Times New Roman"/>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085829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a:xfrm>
            <a:off x="1371600" y="2286004"/>
            <a:ext cx="9601200" cy="3597438"/>
          </a:xfrm>
        </p:spPr>
        <p:txBody>
          <a:bodyPr>
            <a:normAutofit/>
          </a:bodyPr>
          <a:lstStyle/>
          <a:p>
            <a:pPr marL="0" indent="0">
              <a:buNone/>
            </a:pPr>
            <a:r>
              <a:rPr lang="en-US" altLang="en-US" sz="2200" b="1" dirty="0">
                <a:solidFill>
                  <a:srgbClr val="101D49"/>
                </a:solidFill>
                <a:latin typeface="Garamond" panose="02020404030301010803" pitchFamily="18" charset="0"/>
              </a:rPr>
              <a:t>Contact Information</a:t>
            </a:r>
          </a:p>
          <a:p>
            <a:pPr lvl="1"/>
            <a:r>
              <a:rPr lang="en-US" altLang="en-US" sz="2200" i="0" dirty="0">
                <a:solidFill>
                  <a:srgbClr val="101D49"/>
                </a:solidFill>
                <a:latin typeface="Garamond" panose="02020404030301010803" pitchFamily="18" charset="0"/>
              </a:rPr>
              <a:t>Phone: 317-232-3061</a:t>
            </a:r>
          </a:p>
          <a:p>
            <a:pPr lvl="1"/>
            <a:r>
              <a:rPr lang="en-US" altLang="en-US" sz="2200" i="0" dirty="0">
                <a:solidFill>
                  <a:srgbClr val="101D49"/>
                </a:solidFill>
                <a:latin typeface="Garamond" panose="02020404030301010803" pitchFamily="18" charset="0"/>
              </a:rPr>
              <a:t>E-mail</a:t>
            </a:r>
            <a:r>
              <a:rPr lang="en-US" altLang="en-US" sz="2200" b="1" i="0" dirty="0">
                <a:solidFill>
                  <a:srgbClr val="101D49"/>
                </a:solidFill>
                <a:latin typeface="Garamond" panose="02020404030301010803" pitchFamily="18" charset="0"/>
              </a:rPr>
              <a:t>:</a:t>
            </a:r>
            <a:r>
              <a:rPr lang="en-US" altLang="en-US" sz="2200" i="0" dirty="0">
                <a:solidFill>
                  <a:srgbClr val="101D49"/>
                </a:solidFill>
                <a:latin typeface="Garamond" panose="02020404030301010803" pitchFamily="18" charset="0"/>
              </a:rPr>
              <a:t> </a:t>
            </a:r>
            <a:r>
              <a:rPr lang="en-US" altLang="en-US" sz="2200" i="0" dirty="0">
                <a:latin typeface="Garamond" panose="02020404030301010803" pitchFamily="18" charset="0"/>
                <a:hlinkClick r:id="rId2"/>
              </a:rPr>
              <a:t>Indianaveteranspreference@idoa.in.gov</a:t>
            </a:r>
            <a:endParaRPr lang="en-US" altLang="en-US" sz="2200" i="0" dirty="0">
              <a:latin typeface="Garamond" panose="02020404030301010803" pitchFamily="18" charset="0"/>
            </a:endParaRPr>
          </a:p>
          <a:p>
            <a:pPr lvl="1"/>
            <a:r>
              <a:rPr lang="en-US" altLang="en-US" sz="2200" i="0" dirty="0">
                <a:solidFill>
                  <a:srgbClr val="101D49"/>
                </a:solidFill>
                <a:latin typeface="Garamond" panose="02020404030301010803" pitchFamily="18" charset="0"/>
              </a:rPr>
              <a:t>Web: </a:t>
            </a:r>
            <a:r>
              <a:rPr lang="en-US" altLang="en-US" sz="2200" i="0" dirty="0">
                <a:latin typeface="Garamond" panose="02020404030301010803" pitchFamily="18" charset="0"/>
                <a:hlinkClick r:id="rId3"/>
              </a:rPr>
              <a:t>www.in.gov/idoa/2862.htm </a:t>
            </a:r>
            <a:endParaRPr lang="en-US" altLang="en-US" sz="2200" i="0" dirty="0">
              <a:solidFill>
                <a:srgbClr val="101D49"/>
              </a:solidFill>
              <a:latin typeface="Garamond" panose="02020404030301010803" pitchFamily="18" charset="0"/>
            </a:endParaRPr>
          </a:p>
          <a:p>
            <a:pPr marL="0" indent="0">
              <a:buNone/>
            </a:pPr>
            <a:r>
              <a:rPr lang="en-US" sz="2200" b="1" dirty="0">
                <a:solidFill>
                  <a:srgbClr val="101D49"/>
                </a:solidFill>
                <a:latin typeface="Garamond" panose="02020404030301010803" pitchFamily="18" charset="0"/>
              </a:rPr>
              <a:t>Complete Attachment A1, IVOSB Form</a:t>
            </a:r>
          </a:p>
          <a:p>
            <a:pPr lvl="1"/>
            <a:r>
              <a:rPr lang="en-US" sz="2200" i="0" dirty="0">
                <a:solidFill>
                  <a:srgbClr val="101D49"/>
                </a:solidFill>
                <a:latin typeface="Garamond" panose="02020404030301010803" pitchFamily="18" charset="0"/>
              </a:rPr>
              <a:t>Include sub-contractor letters of </a:t>
            </a:r>
            <a:r>
              <a:rPr lang="en-US" sz="2200" i="0" dirty="0" smtClean="0">
                <a:solidFill>
                  <a:srgbClr val="101D49"/>
                </a:solidFill>
                <a:latin typeface="Garamond" panose="02020404030301010803" pitchFamily="18" charset="0"/>
              </a:rPr>
              <a:t>commitment</a:t>
            </a:r>
            <a:endParaRPr lang="en-US" sz="2200" i="0" dirty="0">
              <a:solidFill>
                <a:srgbClr val="101D49"/>
              </a:solidFill>
              <a:latin typeface="Garamond" panose="02020404030301010803" pitchFamily="18" charset="0"/>
            </a:endParaRPr>
          </a:p>
          <a:p>
            <a:pPr marL="0" indent="0">
              <a:buNone/>
            </a:pPr>
            <a:r>
              <a:rPr lang="en-US" sz="2200" b="1" dirty="0">
                <a:solidFill>
                  <a:srgbClr val="101D49"/>
                </a:solidFill>
                <a:latin typeface="Garamond" panose="02020404030301010803" pitchFamily="18" charset="0"/>
              </a:rPr>
              <a:t>Goals for Proposal</a:t>
            </a:r>
          </a:p>
          <a:p>
            <a:pPr lvl="1"/>
            <a:r>
              <a:rPr lang="en-US" sz="2200" i="0" dirty="0">
                <a:solidFill>
                  <a:srgbClr val="101D49"/>
                </a:solidFill>
                <a:latin typeface="Garamond" panose="02020404030301010803" pitchFamily="18" charset="0"/>
              </a:rPr>
              <a:t>3% Veteran </a:t>
            </a:r>
            <a:r>
              <a:rPr lang="en-US" sz="2200" i="0" dirty="0" smtClean="0">
                <a:solidFill>
                  <a:srgbClr val="101D49"/>
                </a:solidFill>
                <a:latin typeface="Garamond" panose="02020404030301010803" pitchFamily="18" charset="0"/>
              </a:rPr>
              <a:t>Owned Small Business</a:t>
            </a:r>
            <a:endParaRPr lang="en-US" sz="2200" i="0" dirty="0">
              <a:solidFill>
                <a:srgbClr val="101D49"/>
              </a:solidFill>
              <a:latin typeface="Garamond" panose="02020404030301010803" pitchFamily="18" charset="0"/>
            </a:endParaRPr>
          </a:p>
          <a:p>
            <a:endParaRPr lang="en-US" dirty="0"/>
          </a:p>
        </p:txBody>
      </p:sp>
    </p:spTree>
    <p:extLst>
      <p:ext uri="{BB962C8B-B14F-4D97-AF65-F5344CB8AC3E}">
        <p14:creationId xmlns:p14="http://schemas.microsoft.com/office/powerpoint/2010/main" val="26076805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stretch>
            <a:fillRect/>
          </a:stretch>
        </p:blipFill>
        <p:spPr>
          <a:xfrm>
            <a:off x="2923673" y="649705"/>
            <a:ext cx="6340643" cy="5642811"/>
          </a:xfrm>
          <a:prstGeom prst="rect">
            <a:avLst/>
          </a:prstGeom>
          <a:ln>
            <a:solidFill>
              <a:schemeClr val="tx1"/>
            </a:solidFill>
          </a:ln>
        </p:spPr>
      </p:pic>
    </p:spTree>
    <p:extLst>
      <p:ext uri="{BB962C8B-B14F-4D97-AF65-F5344CB8AC3E}">
        <p14:creationId xmlns:p14="http://schemas.microsoft.com/office/powerpoint/2010/main" val="24508633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p:txBody>
          <a:bodyPr>
            <a:normAutofit fontScale="92500" lnSpcReduction="20000"/>
          </a:bodyPr>
          <a:lstStyle/>
          <a:p>
            <a:pPr marL="0" indent="0">
              <a:buNone/>
            </a:pPr>
            <a:r>
              <a:rPr lang="en-US" b="1" dirty="0">
                <a:solidFill>
                  <a:srgbClr val="101D49"/>
                </a:solidFill>
                <a:latin typeface="Garamond" panose="02020404030301010803" pitchFamily="18" charset="0"/>
              </a:rPr>
              <a:t>Prime contractors should note the following: </a:t>
            </a:r>
          </a:p>
          <a:p>
            <a:r>
              <a:rPr lang="en-US" dirty="0">
                <a:solidFill>
                  <a:srgbClr val="101D49"/>
                </a:solidFill>
                <a:latin typeface="Garamond" panose="02020404030301010803" pitchFamily="18" charset="0"/>
              </a:rPr>
              <a:t>Pursuant to 25 IAC 9-4-1(c), a Prime Contractor who is an IVOSB can use their own workforce to count toward the goal.</a:t>
            </a:r>
          </a:p>
          <a:p>
            <a:r>
              <a:rPr lang="en-US" dirty="0">
                <a:solidFill>
                  <a:srgbClr val="101D49"/>
                </a:solidFill>
                <a:latin typeface="Garamond" panose="02020404030301010803" pitchFamily="18" charset="0"/>
              </a:rPr>
              <a:t>IVOSB must have a Bidder ID (see section 2.3.7 - Department of Administration, Procurement Division).</a:t>
            </a:r>
          </a:p>
          <a:p>
            <a:pPr lvl="0"/>
            <a:r>
              <a:rPr lang="en-US" dirty="0">
                <a:solidFill>
                  <a:srgbClr val="101D49"/>
                </a:solidFill>
                <a:latin typeface="Garamond" panose="02020404030301010803" pitchFamily="18" charset="0"/>
              </a:rPr>
              <a:t>Prime contractor and/or subcontractors’ Certification Letter(s), provided by IDOA or Federal Center for Veterans Business Enterprise (</a:t>
            </a:r>
            <a:r>
              <a:rPr lang="en-US" u="sng" dirty="0">
                <a:latin typeface="Garamond" panose="02020404030301010803" pitchFamily="18" charset="0"/>
                <a:hlinkClick r:id="rId2" tooltip="VA OSDBU"/>
              </a:rPr>
              <a:t>VA OSDBU</a:t>
            </a:r>
            <a:r>
              <a:rPr lang="en-US" dirty="0">
                <a:solidFill>
                  <a:srgbClr val="101D49"/>
                </a:solidFill>
                <a:latin typeface="Garamond" panose="02020404030301010803" pitchFamily="18" charset="0"/>
              </a:rPr>
              <a:t>), must accompany the proposal to show current status of certification.</a:t>
            </a:r>
          </a:p>
          <a:p>
            <a:pPr lvl="0"/>
            <a:r>
              <a:rPr lang="en-US" dirty="0">
                <a:solidFill>
                  <a:srgbClr val="101D49"/>
                </a:solidFill>
                <a:latin typeface="Garamond" panose="02020404030301010803" pitchFamily="18" charset="0"/>
              </a:rPr>
              <a:t>Each firm may only serve as one classification – MBE, WBE, or IVOSB (see section 1.22).</a:t>
            </a:r>
          </a:p>
          <a:p>
            <a:endParaRPr lang="en-US" dirty="0"/>
          </a:p>
        </p:txBody>
      </p:sp>
    </p:spTree>
    <p:extLst>
      <p:ext uri="{BB962C8B-B14F-4D97-AF65-F5344CB8AC3E}">
        <p14:creationId xmlns:p14="http://schemas.microsoft.com/office/powerpoint/2010/main" val="3169911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6" name="Content Placeholder 5"/>
          <p:cNvSpPr>
            <a:spLocks noGrp="1"/>
          </p:cNvSpPr>
          <p:nvPr>
            <p:ph idx="1"/>
          </p:nvPr>
        </p:nvSpPr>
        <p:spPr/>
        <p:txBody>
          <a:bodyPr>
            <a:normAutofit lnSpcReduction="10000"/>
          </a:bodyPr>
          <a:lstStyle/>
          <a:p>
            <a:pPr marL="0" indent="0">
              <a:lnSpc>
                <a:spcPct val="110000"/>
              </a:lnSpc>
              <a:buNone/>
              <a:defRPr/>
            </a:pPr>
            <a:r>
              <a:rPr lang="en-US" b="1" dirty="0">
                <a:solidFill>
                  <a:srgbClr val="101D49"/>
                </a:solidFill>
                <a:latin typeface="Garamond" panose="02020404030301010803" pitchFamily="18" charset="0"/>
              </a:rPr>
              <a:t>Prime contractors must ensure that the proposed subcontractors meet the following criteria:</a:t>
            </a:r>
          </a:p>
          <a:p>
            <a:r>
              <a:rPr lang="en-US" dirty="0">
                <a:solidFill>
                  <a:srgbClr val="101D49"/>
                </a:solidFill>
                <a:latin typeface="Garamond" panose="02020404030301010803" pitchFamily="18" charset="0"/>
              </a:rPr>
              <a:t>Must be listed on </a:t>
            </a:r>
            <a:r>
              <a:rPr lang="en-US" u="sng" dirty="0">
                <a:latin typeface="Garamond" panose="02020404030301010803" pitchFamily="18" charset="0"/>
                <a:hlinkClick r:id="rId2" tooltip="VA OSDBU"/>
              </a:rPr>
              <a:t>VA OSDBU</a:t>
            </a:r>
            <a:r>
              <a:rPr lang="en-US" dirty="0">
                <a:latin typeface="Garamond" panose="02020404030301010803" pitchFamily="18" charset="0"/>
              </a:rPr>
              <a:t> </a:t>
            </a:r>
            <a:r>
              <a:rPr lang="en-US" dirty="0">
                <a:solidFill>
                  <a:srgbClr val="101D49"/>
                </a:solidFill>
                <a:latin typeface="Garamond" panose="02020404030301010803" pitchFamily="18" charset="0"/>
              </a:rPr>
              <a:t>registry or listed on the IDOA Directory of Certified Firms, </a:t>
            </a:r>
            <a:r>
              <a:rPr lang="en-US" b="1" dirty="0">
                <a:solidFill>
                  <a:srgbClr val="101D49"/>
                </a:solidFill>
                <a:latin typeface="Garamond" panose="02020404030301010803" pitchFamily="18" charset="0"/>
              </a:rPr>
              <a:t>on or before </a:t>
            </a:r>
            <a:r>
              <a:rPr lang="en-US" dirty="0">
                <a:solidFill>
                  <a:srgbClr val="101D49"/>
                </a:solidFill>
                <a:latin typeface="Garamond" panose="02020404030301010803" pitchFamily="18" charset="0"/>
              </a:rPr>
              <a:t>the proposal due date. </a:t>
            </a:r>
          </a:p>
          <a:p>
            <a:r>
              <a:rPr lang="en-US" b="1" dirty="0">
                <a:solidFill>
                  <a:srgbClr val="101D49"/>
                </a:solidFill>
                <a:latin typeface="Garamond" panose="02020404030301010803" pitchFamily="18" charset="0"/>
              </a:rPr>
              <a:t>Serve a Valuable Scope Contribution (VSC) on the engagement, as confirmed by the State.</a:t>
            </a:r>
          </a:p>
          <a:p>
            <a:r>
              <a:rPr lang="en-US" dirty="0">
                <a:solidFill>
                  <a:srgbClr val="101D49"/>
                </a:solidFill>
                <a:latin typeface="Garamond" panose="02020404030301010803" pitchFamily="18" charset="0"/>
              </a:rPr>
              <a:t>Provide the goods or services specific to the contract and within the industry area for which it is certified.</a:t>
            </a:r>
          </a:p>
          <a:p>
            <a:endParaRPr lang="en-US" dirty="0">
              <a:solidFill>
                <a:srgbClr val="101D49"/>
              </a:solidFill>
            </a:endParaRPr>
          </a:p>
        </p:txBody>
      </p:sp>
    </p:spTree>
    <p:extLst>
      <p:ext uri="{BB962C8B-B14F-4D97-AF65-F5344CB8AC3E}">
        <p14:creationId xmlns:p14="http://schemas.microsoft.com/office/powerpoint/2010/main" val="612088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a:stretch>
            <a:fillRect/>
          </a:stretch>
        </p:blipFill>
        <p:spPr>
          <a:xfrm>
            <a:off x="3585412" y="601579"/>
            <a:ext cx="4920914" cy="5775157"/>
          </a:xfrm>
          <a:prstGeom prst="rect">
            <a:avLst/>
          </a:prstGeom>
          <a:ln>
            <a:solidFill>
              <a:schemeClr val="tx1"/>
            </a:solidFill>
          </a:ln>
        </p:spPr>
      </p:pic>
    </p:spTree>
    <p:extLst>
      <p:ext uri="{BB962C8B-B14F-4D97-AF65-F5344CB8AC3E}">
        <p14:creationId xmlns:p14="http://schemas.microsoft.com/office/powerpoint/2010/main" val="32440542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Indiana Veteran Owned Small Business</a:t>
            </a:r>
          </a:p>
        </p:txBody>
      </p:sp>
      <p:sp>
        <p:nvSpPr>
          <p:cNvPr id="7" name="Right Arrow 10">
            <a:extLst>
              <a:ext uri="{FF2B5EF4-FFF2-40B4-BE49-F238E27FC236}">
                <a16:creationId xmlns="" xmlns:a16="http://schemas.microsoft.com/office/drawing/2014/main" id="{833C42D6-1A58-4BBD-B500-84EB060F1DF2}"/>
              </a:ext>
            </a:extLst>
          </p:cNvPr>
          <p:cNvSpPr/>
          <p:nvPr/>
        </p:nvSpPr>
        <p:spPr>
          <a:xfrm>
            <a:off x="1792703" y="3223237"/>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8" name="Right Arrow 10">
            <a:extLst>
              <a:ext uri="{FF2B5EF4-FFF2-40B4-BE49-F238E27FC236}">
                <a16:creationId xmlns="" xmlns:a16="http://schemas.microsoft.com/office/drawing/2014/main" id="{833C42D6-1A58-4BBD-B500-84EB060F1DF2}"/>
              </a:ext>
            </a:extLst>
          </p:cNvPr>
          <p:cNvSpPr/>
          <p:nvPr/>
        </p:nvSpPr>
        <p:spPr>
          <a:xfrm>
            <a:off x="1792703" y="4493796"/>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9" name="Right Arrow 10">
            <a:extLst>
              <a:ext uri="{FF2B5EF4-FFF2-40B4-BE49-F238E27FC236}">
                <a16:creationId xmlns="" xmlns:a16="http://schemas.microsoft.com/office/drawing/2014/main" id="{833C42D6-1A58-4BBD-B500-84EB060F1DF2}"/>
              </a:ext>
            </a:extLst>
          </p:cNvPr>
          <p:cNvSpPr/>
          <p:nvPr/>
        </p:nvSpPr>
        <p:spPr>
          <a:xfrm>
            <a:off x="1792703" y="480661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a:extLst>
              <a:ext uri="{FF2B5EF4-FFF2-40B4-BE49-F238E27FC236}">
                <a16:creationId xmlns="" xmlns:a16="http://schemas.microsoft.com/office/drawing/2014/main" id="{F248B192-5FC4-47F2-97C0-50DAA47046D5}"/>
              </a:ext>
            </a:extLst>
          </p:cNvPr>
          <p:cNvSpPr/>
          <p:nvPr/>
        </p:nvSpPr>
        <p:spPr>
          <a:xfrm rot="10800000">
            <a:off x="9464842" y="4806618"/>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pic>
        <p:nvPicPr>
          <p:cNvPr id="15" name="Content Placeholder 14"/>
          <p:cNvPicPr>
            <a:picLocks noGrp="1" noChangeAspect="1"/>
          </p:cNvPicPr>
          <p:nvPr>
            <p:ph idx="1"/>
          </p:nvPr>
        </p:nvPicPr>
        <p:blipFill>
          <a:blip r:embed="rId2"/>
          <a:stretch>
            <a:fillRect/>
          </a:stretch>
        </p:blipFill>
        <p:spPr>
          <a:xfrm>
            <a:off x="2478504" y="2286000"/>
            <a:ext cx="6986337" cy="3296653"/>
          </a:xfrm>
          <a:prstGeom prst="rect">
            <a:avLst/>
          </a:prstGeom>
        </p:spPr>
      </p:pic>
    </p:spTree>
    <p:extLst>
      <p:ext uri="{BB962C8B-B14F-4D97-AF65-F5344CB8AC3E}">
        <p14:creationId xmlns:p14="http://schemas.microsoft.com/office/powerpoint/2010/main" val="9172790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Indiana Veteran Owned Small Business</a:t>
            </a:r>
          </a:p>
        </p:txBody>
      </p:sp>
      <p:sp>
        <p:nvSpPr>
          <p:cNvPr id="6" name="Content Placeholder 5"/>
          <p:cNvSpPr>
            <a:spLocks noGrp="1"/>
          </p:cNvSpPr>
          <p:nvPr>
            <p:ph idx="1"/>
          </p:nvPr>
        </p:nvSpPr>
        <p:spPr>
          <a:xfrm>
            <a:off x="1371600" y="2286004"/>
            <a:ext cx="9601200" cy="3621501"/>
          </a:xfrm>
        </p:spPr>
        <p:txBody>
          <a:bodyPr>
            <a:normAutofit fontScale="92500" lnSpcReduction="20000"/>
          </a:bodyPr>
          <a:lstStyle/>
          <a:p>
            <a:pPr marL="115888" indent="-115888">
              <a:spcBef>
                <a:spcPct val="20000"/>
              </a:spcBef>
              <a:buFont typeface="Arial" pitchFamily="34" charset="0"/>
              <a:buChar char="•"/>
            </a:pPr>
            <a:r>
              <a:rPr lang="en-US" sz="1900" b="1" dirty="0">
                <a:solidFill>
                  <a:srgbClr val="101D49"/>
                </a:solidFill>
                <a:latin typeface="Garamond" panose="02020404030301010803" pitchFamily="18" charset="0"/>
              </a:rPr>
              <a:t>New Process - </a:t>
            </a:r>
            <a:r>
              <a:rPr lang="en-US" sz="1900" dirty="0">
                <a:solidFill>
                  <a:srgbClr val="101D49"/>
                </a:solidFill>
                <a:latin typeface="Garamond" panose="02020404030301010803" pitchFamily="18" charset="0"/>
              </a:rPr>
              <a:t>IVOSB scoring is conducted based on 5 points plus a possible 1 bonus point scale</a:t>
            </a:r>
          </a:p>
          <a:p>
            <a:pPr marL="234950" lvl="1"/>
            <a:r>
              <a:rPr lang="en-US" sz="1900" b="1" i="0" dirty="0">
                <a:solidFill>
                  <a:srgbClr val="101D49"/>
                </a:solidFill>
                <a:latin typeface="Garamond" panose="02020404030301010803" pitchFamily="18" charset="0"/>
              </a:rPr>
              <a:t>-</a:t>
            </a:r>
            <a:r>
              <a:rPr lang="en-US" sz="1900" i="0" dirty="0">
                <a:solidFill>
                  <a:srgbClr val="101D49"/>
                </a:solidFill>
                <a:latin typeface="Garamond" panose="02020404030301010803" pitchFamily="18" charset="0"/>
              </a:rPr>
              <a:t> IVOSB: Possible 5 points + 1 bonus point</a:t>
            </a:r>
          </a:p>
          <a:p>
            <a:pPr marL="234950" lvl="1"/>
            <a:endParaRPr lang="en-US" sz="1900" i="0" dirty="0">
              <a:solidFill>
                <a:srgbClr val="101D49"/>
              </a:solidFill>
              <a:latin typeface="Garamond" panose="02020404030301010803" pitchFamily="18" charset="0"/>
            </a:endParaRPr>
          </a:p>
          <a:p>
            <a:pPr marL="115888" indent="-115888">
              <a:spcBef>
                <a:spcPct val="20000"/>
              </a:spcBef>
              <a:buFont typeface="Arial" pitchFamily="34" charset="0"/>
              <a:buChar char="•"/>
            </a:pPr>
            <a:r>
              <a:rPr lang="en-US" sz="1900" b="1" dirty="0">
                <a:solidFill>
                  <a:srgbClr val="101D49"/>
                </a:solidFill>
                <a:latin typeface="Garamond" panose="02020404030301010803" pitchFamily="18" charset="0"/>
              </a:rPr>
              <a:t>Professional Services Scoring Methodology:</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The points will be awarded on the following schedule:</a:t>
            </a:r>
            <a:br>
              <a:rPr lang="en-US" sz="1900" i="0" dirty="0">
                <a:solidFill>
                  <a:srgbClr val="101D49"/>
                </a:solidFill>
                <a:latin typeface="Garamond" panose="02020404030301010803" pitchFamily="18" charset="0"/>
              </a:rPr>
            </a:br>
            <a:endParaRPr lang="en-US" sz="1900" i="0" dirty="0">
              <a:solidFill>
                <a:srgbClr val="101D49"/>
              </a:solidFill>
              <a:latin typeface="Garamond" panose="02020404030301010803" pitchFamily="18" charset="0"/>
            </a:endParaRPr>
          </a:p>
          <a:p>
            <a:pPr marL="346075" lvl="1" indent="-114300">
              <a:spcBef>
                <a:spcPct val="20000"/>
              </a:spcBef>
            </a:pPr>
            <a:endParaRPr lang="en-US" sz="1900" i="0" dirty="0" smtClean="0">
              <a:solidFill>
                <a:srgbClr val="101D49"/>
              </a:solidFill>
              <a:latin typeface="Garamond" panose="02020404030301010803" pitchFamily="18" charset="0"/>
            </a:endParaRPr>
          </a:p>
          <a:p>
            <a:pPr marL="346075" lvl="1" indent="-114300">
              <a:spcBef>
                <a:spcPct val="20000"/>
              </a:spcBef>
            </a:pPr>
            <a:endParaRPr lang="en-US" sz="1900" i="0" dirty="0">
              <a:solidFill>
                <a:srgbClr val="101D49"/>
              </a:solidFill>
              <a:latin typeface="Garamond" panose="02020404030301010803" pitchFamily="18" charset="0"/>
            </a:endParaRP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Fractional points will be awarded based upon a graduated scale between whole points. (e.g. a 0.3% commitment will receive .5 points and a 1.5% commitment will receive 2.5 points)</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Submissions of 0% participation will result in a deduction of 1 point in each category</a:t>
            </a:r>
          </a:p>
          <a:p>
            <a:pPr marL="346075" lvl="1" indent="-114300">
              <a:spcBef>
                <a:spcPct val="20000"/>
              </a:spcBef>
              <a:buFont typeface="Calibri" pitchFamily="34" charset="0"/>
              <a:buChar char="-"/>
            </a:pPr>
            <a:r>
              <a:rPr lang="en-US" sz="1900" i="0" dirty="0">
                <a:solidFill>
                  <a:srgbClr val="101D49"/>
                </a:solidFill>
                <a:latin typeface="Garamond" panose="02020404030301010803" pitchFamily="18" charset="0"/>
              </a:rPr>
              <a:t>The highest submission which exceeds the goal will receive 6 points (5 points plus 1 bonus point). In case of a tie both firms will receive 6 points. </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29740516"/>
              </p:ext>
            </p:extLst>
          </p:nvPr>
        </p:nvGraphicFramePr>
        <p:xfrm>
          <a:off x="1792707" y="3845294"/>
          <a:ext cx="3958388" cy="502920"/>
        </p:xfrm>
        <a:graphic>
          <a:graphicData uri="http://schemas.openxmlformats.org/drawingml/2006/table">
            <a:tbl>
              <a:tblPr firstRow="1" bandRow="1">
                <a:tableStyleId>{5C22544A-7EE6-4342-B048-85BDC9FD1C3A}</a:tableStyleId>
              </a:tblPr>
              <a:tblGrid>
                <a:gridCol w="565484"/>
                <a:gridCol w="565484"/>
                <a:gridCol w="565484"/>
                <a:gridCol w="565484"/>
                <a:gridCol w="565484"/>
                <a:gridCol w="565484"/>
                <a:gridCol w="565484"/>
              </a:tblGrid>
              <a:tr h="241747">
                <a:tc>
                  <a:txBody>
                    <a:bodyPr/>
                    <a:lstStyle/>
                    <a:p>
                      <a:pPr algn="ctr"/>
                      <a:r>
                        <a:rPr lang="en-US" sz="1050" dirty="0">
                          <a:solidFill>
                            <a:srgbClr val="101D49"/>
                          </a:solidFill>
                        </a:rPr>
                        <a:t>%</a:t>
                      </a:r>
                    </a:p>
                  </a:txBody>
                  <a:tcPr/>
                </a:tc>
                <a:tc>
                  <a:txBody>
                    <a:bodyPr/>
                    <a:lstStyle/>
                    <a:p>
                      <a:pPr algn="ctr"/>
                      <a:r>
                        <a:rPr lang="en-US" sz="1050" dirty="0">
                          <a:solidFill>
                            <a:srgbClr val="101D49"/>
                          </a:solidFill>
                        </a:rPr>
                        <a:t>0%</a:t>
                      </a:r>
                    </a:p>
                  </a:txBody>
                  <a:tcPr/>
                </a:tc>
                <a:tc>
                  <a:txBody>
                    <a:bodyPr/>
                    <a:lstStyle/>
                    <a:p>
                      <a:pPr algn="ctr"/>
                      <a:r>
                        <a:rPr lang="en-US" sz="1050" dirty="0">
                          <a:solidFill>
                            <a:srgbClr val="101D49"/>
                          </a:solidFill>
                        </a:rPr>
                        <a:t>0.6%</a:t>
                      </a:r>
                    </a:p>
                  </a:txBody>
                  <a:tcPr/>
                </a:tc>
                <a:tc>
                  <a:txBody>
                    <a:bodyPr/>
                    <a:lstStyle/>
                    <a:p>
                      <a:pPr algn="ctr"/>
                      <a:r>
                        <a:rPr lang="en-US" sz="1050" dirty="0">
                          <a:solidFill>
                            <a:srgbClr val="101D49"/>
                          </a:solidFill>
                        </a:rPr>
                        <a:t>1.2%</a:t>
                      </a:r>
                    </a:p>
                  </a:txBody>
                  <a:tcPr/>
                </a:tc>
                <a:tc>
                  <a:txBody>
                    <a:bodyPr/>
                    <a:lstStyle/>
                    <a:p>
                      <a:pPr algn="ctr"/>
                      <a:r>
                        <a:rPr lang="en-US" sz="1050" dirty="0">
                          <a:solidFill>
                            <a:srgbClr val="101D49"/>
                          </a:solidFill>
                        </a:rPr>
                        <a:t>1.8%</a:t>
                      </a:r>
                    </a:p>
                  </a:txBody>
                  <a:tcPr/>
                </a:tc>
                <a:tc>
                  <a:txBody>
                    <a:bodyPr/>
                    <a:lstStyle/>
                    <a:p>
                      <a:pPr algn="ctr"/>
                      <a:r>
                        <a:rPr lang="en-US" sz="1050" dirty="0">
                          <a:solidFill>
                            <a:srgbClr val="101D49"/>
                          </a:solidFill>
                        </a:rPr>
                        <a:t>2.4%</a:t>
                      </a:r>
                    </a:p>
                  </a:txBody>
                  <a:tcPr/>
                </a:tc>
                <a:tc>
                  <a:txBody>
                    <a:bodyPr/>
                    <a:lstStyle/>
                    <a:p>
                      <a:pPr algn="ctr"/>
                      <a:r>
                        <a:rPr lang="en-US" sz="1050" dirty="0">
                          <a:solidFill>
                            <a:srgbClr val="101D49"/>
                          </a:solidFill>
                        </a:rPr>
                        <a:t>3%</a:t>
                      </a:r>
                    </a:p>
                  </a:txBody>
                  <a:tcPr/>
                </a:tc>
              </a:tr>
              <a:tr h="241747">
                <a:tc>
                  <a:txBody>
                    <a:bodyPr/>
                    <a:lstStyle/>
                    <a:p>
                      <a:pPr algn="ctr"/>
                      <a:r>
                        <a:rPr lang="en-US" sz="1050" dirty="0">
                          <a:solidFill>
                            <a:srgbClr val="101D49"/>
                          </a:solidFill>
                        </a:rPr>
                        <a:t>Pts.</a:t>
                      </a:r>
                    </a:p>
                  </a:txBody>
                  <a:tcPr/>
                </a:tc>
                <a:tc>
                  <a:txBody>
                    <a:bodyPr/>
                    <a:lstStyle/>
                    <a:p>
                      <a:pPr algn="ctr"/>
                      <a:r>
                        <a:rPr lang="en-US" sz="1050" dirty="0">
                          <a:solidFill>
                            <a:srgbClr val="101D49"/>
                          </a:solidFill>
                        </a:rPr>
                        <a:t>-1</a:t>
                      </a:r>
                    </a:p>
                  </a:txBody>
                  <a:tcPr/>
                </a:tc>
                <a:tc>
                  <a:txBody>
                    <a:bodyPr/>
                    <a:lstStyle/>
                    <a:p>
                      <a:pPr algn="ctr"/>
                      <a:r>
                        <a:rPr lang="en-US" sz="1050" dirty="0">
                          <a:solidFill>
                            <a:srgbClr val="101D49"/>
                          </a:solidFill>
                        </a:rPr>
                        <a:t>1</a:t>
                      </a:r>
                    </a:p>
                  </a:txBody>
                  <a:tcPr/>
                </a:tc>
                <a:tc>
                  <a:txBody>
                    <a:bodyPr/>
                    <a:lstStyle/>
                    <a:p>
                      <a:pPr algn="ctr"/>
                      <a:r>
                        <a:rPr lang="en-US" sz="1050" dirty="0">
                          <a:solidFill>
                            <a:srgbClr val="101D49"/>
                          </a:solidFill>
                        </a:rPr>
                        <a:t>2</a:t>
                      </a:r>
                    </a:p>
                  </a:txBody>
                  <a:tcPr/>
                </a:tc>
                <a:tc>
                  <a:txBody>
                    <a:bodyPr/>
                    <a:lstStyle/>
                    <a:p>
                      <a:pPr algn="ctr"/>
                      <a:r>
                        <a:rPr lang="en-US" sz="1050" dirty="0">
                          <a:solidFill>
                            <a:srgbClr val="101D49"/>
                          </a:solidFill>
                        </a:rPr>
                        <a:t>3</a:t>
                      </a:r>
                    </a:p>
                  </a:txBody>
                  <a:tcPr/>
                </a:tc>
                <a:tc>
                  <a:txBody>
                    <a:bodyPr/>
                    <a:lstStyle/>
                    <a:p>
                      <a:pPr algn="ctr"/>
                      <a:r>
                        <a:rPr lang="en-US" sz="1050" dirty="0">
                          <a:solidFill>
                            <a:srgbClr val="101D49"/>
                          </a:solidFill>
                        </a:rPr>
                        <a:t>4</a:t>
                      </a:r>
                    </a:p>
                  </a:txBody>
                  <a:tcPr/>
                </a:tc>
                <a:tc>
                  <a:txBody>
                    <a:bodyPr/>
                    <a:lstStyle/>
                    <a:p>
                      <a:pPr algn="ctr"/>
                      <a:r>
                        <a:rPr lang="en-US" sz="1050" dirty="0">
                          <a:solidFill>
                            <a:srgbClr val="101D49"/>
                          </a:solidFill>
                        </a:rPr>
                        <a:t>5</a:t>
                      </a:r>
                    </a:p>
                  </a:txBody>
                  <a:tcPr/>
                </a:tc>
              </a:tr>
            </a:tbl>
          </a:graphicData>
        </a:graphic>
      </p:graphicFrame>
    </p:spTree>
    <p:extLst>
      <p:ext uri="{BB962C8B-B14F-4D97-AF65-F5344CB8AC3E}">
        <p14:creationId xmlns:p14="http://schemas.microsoft.com/office/powerpoint/2010/main" val="6354101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General Information</a:t>
            </a:r>
          </a:p>
        </p:txBody>
      </p:sp>
      <p:sp>
        <p:nvSpPr>
          <p:cNvPr id="6" name="Content Placeholder 5"/>
          <p:cNvSpPr>
            <a:spLocks noGrp="1"/>
          </p:cNvSpPr>
          <p:nvPr>
            <p:ph idx="1"/>
          </p:nvPr>
        </p:nvSpPr>
        <p:spPr>
          <a:xfrm>
            <a:off x="1371600" y="1972106"/>
            <a:ext cx="9601200" cy="3746306"/>
          </a:xfrm>
        </p:spPr>
        <p:txBody>
          <a:bodyPr>
            <a:normAutofit/>
          </a:bodyPr>
          <a:lstStyle/>
          <a:p>
            <a:r>
              <a:rPr lang="en-US" sz="2800" dirty="0">
                <a:solidFill>
                  <a:srgbClr val="101D49"/>
                </a:solidFill>
                <a:latin typeface="Garamond" panose="02020404030301010803" pitchFamily="18" charset="0"/>
              </a:rPr>
              <a:t>Sign-In Sheet for Attendees</a:t>
            </a:r>
          </a:p>
          <a:p>
            <a:pPr marL="0" indent="0">
              <a:buNone/>
            </a:pPr>
            <a:endParaRPr lang="en-US" sz="12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Sign-In Sheet and PowerPoint will be posted on IDOA’s Solicitation Website</a:t>
            </a:r>
          </a:p>
          <a:p>
            <a:pPr marL="0" indent="0">
              <a:buNone/>
            </a:pPr>
            <a:endParaRPr lang="en-US" sz="1300" dirty="0">
              <a:solidFill>
                <a:srgbClr val="101D49"/>
              </a:solidFill>
              <a:latin typeface="Garamond" panose="02020404030301010803" pitchFamily="18" charset="0"/>
            </a:endParaRPr>
          </a:p>
          <a:p>
            <a:r>
              <a:rPr lang="en-US" sz="2800" dirty="0">
                <a:solidFill>
                  <a:srgbClr val="101D49"/>
                </a:solidFill>
                <a:latin typeface="Garamond" panose="02020404030301010803" pitchFamily="18" charset="0"/>
              </a:rPr>
              <a:t>Hold questions until the end of the presentation</a:t>
            </a:r>
          </a:p>
          <a:p>
            <a:pPr lvl="1"/>
            <a:r>
              <a:rPr lang="en-US" dirty="0">
                <a:solidFill>
                  <a:srgbClr val="101D49"/>
                </a:solidFill>
                <a:latin typeface="Garamond" panose="02020404030301010803" pitchFamily="18" charset="0"/>
              </a:rPr>
              <a:t>Any verbal response is not considered binding; respondents are encouraged to submit any questions formally, in writing, if it affects the proposal that will be submitted to the state.</a:t>
            </a:r>
          </a:p>
          <a:p>
            <a:endParaRPr lang="en-US" dirty="0"/>
          </a:p>
        </p:txBody>
      </p:sp>
    </p:spTree>
    <p:extLst>
      <p:ext uri="{BB962C8B-B14F-4D97-AF65-F5344CB8AC3E}">
        <p14:creationId xmlns:p14="http://schemas.microsoft.com/office/powerpoint/2010/main" val="16410670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IDOA Subcontractor Scoring</a:t>
            </a:r>
          </a:p>
        </p:txBody>
      </p:sp>
      <p:sp>
        <p:nvSpPr>
          <p:cNvPr id="6" name="Content Placeholder 5"/>
          <p:cNvSpPr>
            <a:spLocks noGrp="1"/>
          </p:cNvSpPr>
          <p:nvPr>
            <p:ph idx="1"/>
          </p:nvPr>
        </p:nvSpPr>
        <p:spPr>
          <a:xfrm>
            <a:off x="1371600" y="2286005"/>
            <a:ext cx="9601200" cy="517354"/>
          </a:xfrm>
        </p:spPr>
        <p:txBody>
          <a:bodyPr>
            <a:normAutofit/>
          </a:bodyPr>
          <a:lstStyle/>
          <a:p>
            <a:pPr marL="0" indent="0" algn="ctr">
              <a:buNone/>
            </a:pPr>
            <a:r>
              <a:rPr lang="en-US" b="1" dirty="0">
                <a:solidFill>
                  <a:srgbClr val="101D49"/>
                </a:solidFill>
                <a:latin typeface="Garamond" panose="02020404030301010803" pitchFamily="18" charset="0"/>
              </a:rPr>
              <a:t>RFP MBE/WBE/IVOSB Scoring Example</a:t>
            </a:r>
          </a:p>
          <a:p>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969259160"/>
              </p:ext>
            </p:extLst>
          </p:nvPr>
        </p:nvGraphicFramePr>
        <p:xfrm>
          <a:off x="1550735" y="2803357"/>
          <a:ext cx="9650664" cy="2633750"/>
        </p:xfrm>
        <a:graphic>
          <a:graphicData uri="http://schemas.openxmlformats.org/drawingml/2006/table">
            <a:tbl>
              <a:tblPr firstRow="1" bandRow="1">
                <a:tableStyleId>{5C22544A-7EE6-4342-B048-85BDC9FD1C3A}</a:tableStyleId>
              </a:tblPr>
              <a:tblGrid>
                <a:gridCol w="1206333"/>
                <a:gridCol w="1206333"/>
                <a:gridCol w="1206333"/>
                <a:gridCol w="1206333"/>
                <a:gridCol w="1206333"/>
                <a:gridCol w="1206333"/>
                <a:gridCol w="1206333"/>
                <a:gridCol w="1206333"/>
              </a:tblGrid>
              <a:tr h="426616">
                <a:tc>
                  <a:txBody>
                    <a:bodyPr/>
                    <a:lstStyle/>
                    <a:p>
                      <a:pPr algn="ctr"/>
                      <a:r>
                        <a:rPr lang="en-US" sz="1600" dirty="0">
                          <a:solidFill>
                            <a:srgbClr val="101D49"/>
                          </a:solidFill>
                          <a:latin typeface="Garamond" panose="02020404030301010803" pitchFamily="18" charset="0"/>
                        </a:rPr>
                        <a:t>Bidder</a:t>
                      </a:r>
                    </a:p>
                  </a:txBody>
                  <a:tcPr/>
                </a:tc>
                <a:tc>
                  <a:txBody>
                    <a:bodyPr/>
                    <a:lstStyle/>
                    <a:p>
                      <a:pPr algn="ctr"/>
                      <a:r>
                        <a:rPr lang="en-US" sz="1600" dirty="0">
                          <a:solidFill>
                            <a:srgbClr val="101D49"/>
                          </a:solidFill>
                          <a:latin typeface="Garamond" panose="02020404030301010803" pitchFamily="18" charset="0"/>
                        </a:rPr>
                        <a:t>MBE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WBE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IVOSB %</a:t>
                      </a:r>
                    </a:p>
                  </a:txBody>
                  <a:tcPr/>
                </a:tc>
                <a:tc>
                  <a:txBody>
                    <a:bodyPr/>
                    <a:lstStyle/>
                    <a:p>
                      <a:pPr algn="ctr"/>
                      <a:r>
                        <a:rPr lang="en-US" sz="1600" dirty="0">
                          <a:solidFill>
                            <a:srgbClr val="101D49"/>
                          </a:solidFill>
                          <a:latin typeface="Garamond" panose="02020404030301010803" pitchFamily="18" charset="0"/>
                        </a:rPr>
                        <a:t>Pts.</a:t>
                      </a:r>
                    </a:p>
                  </a:txBody>
                  <a:tcPr/>
                </a:tc>
                <a:tc>
                  <a:txBody>
                    <a:bodyPr/>
                    <a:lstStyle/>
                    <a:p>
                      <a:pPr algn="ctr"/>
                      <a:r>
                        <a:rPr lang="en-US" sz="1600" dirty="0">
                          <a:solidFill>
                            <a:srgbClr val="101D49"/>
                          </a:solidFill>
                          <a:latin typeface="Garamond" panose="02020404030301010803" pitchFamily="18" charset="0"/>
                        </a:rPr>
                        <a:t>Total Pts.</a:t>
                      </a:r>
                    </a:p>
                  </a:txBody>
                  <a:tcPr/>
                </a:tc>
              </a:tr>
              <a:tr h="426616">
                <a:tc>
                  <a:txBody>
                    <a:bodyPr/>
                    <a:lstStyle/>
                    <a:p>
                      <a:pPr algn="ctr"/>
                      <a:r>
                        <a:rPr lang="en-US" dirty="0">
                          <a:solidFill>
                            <a:srgbClr val="101D49"/>
                          </a:solidFill>
                          <a:latin typeface="Garamond" panose="02020404030301010803" pitchFamily="18" charset="0"/>
                        </a:rPr>
                        <a:t>Bidder</a:t>
                      </a:r>
                      <a:r>
                        <a:rPr lang="en-US" baseline="0" dirty="0">
                          <a:solidFill>
                            <a:srgbClr val="101D49"/>
                          </a:solidFill>
                          <a:latin typeface="Garamond" panose="02020404030301010803" pitchFamily="18" charset="0"/>
                        </a:rPr>
                        <a:t> 1</a:t>
                      </a:r>
                    </a:p>
                  </a:txBody>
                  <a:tcPr/>
                </a:tc>
                <a:tc>
                  <a:txBody>
                    <a:bodyPr/>
                    <a:lstStyle/>
                    <a:p>
                      <a:pPr algn="ctr"/>
                      <a:r>
                        <a:rPr lang="en-US" dirty="0">
                          <a:solidFill>
                            <a:srgbClr val="101D49"/>
                          </a:solidFill>
                          <a:latin typeface="Garamond" panose="02020404030301010803" pitchFamily="18" charset="0"/>
                        </a:rPr>
                        <a:t>12.0%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a:r>
                        <a:rPr lang="en-US" dirty="0">
                          <a:solidFill>
                            <a:srgbClr val="101D49"/>
                          </a:solidFill>
                          <a:latin typeface="Garamond" panose="02020404030301010803" pitchFamily="18" charset="0"/>
                        </a:rPr>
                        <a:t>10.0%</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3.5%</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6.0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17.00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2</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a:r>
                        <a:rPr lang="en-US" dirty="0">
                          <a:solidFill>
                            <a:srgbClr val="101D49"/>
                          </a:solidFill>
                          <a:latin typeface="Garamond" panose="02020404030301010803" pitchFamily="18" charset="0"/>
                        </a:rPr>
                        <a:t>3.75</a:t>
                      </a:r>
                    </a:p>
                  </a:txBody>
                  <a:tcPr/>
                </a:tc>
                <a:tc>
                  <a:txBody>
                    <a:bodyPr/>
                    <a:lstStyle/>
                    <a:p>
                      <a:pPr algn="ctr"/>
                      <a:r>
                        <a:rPr lang="en-US" dirty="0">
                          <a:solidFill>
                            <a:srgbClr val="101D49"/>
                          </a:solidFill>
                          <a:latin typeface="Garamond" panose="02020404030301010803" pitchFamily="18" charset="0"/>
                        </a:rPr>
                        <a:t>4.0%</a:t>
                      </a:r>
                    </a:p>
                  </a:txBody>
                  <a:tcPr/>
                </a:tc>
                <a:tc>
                  <a:txBody>
                    <a:bodyPr/>
                    <a:lstStyle/>
                    <a:p>
                      <a:pPr algn="ctr"/>
                      <a:r>
                        <a:rPr lang="en-US" dirty="0">
                          <a:solidFill>
                            <a:srgbClr val="101D49"/>
                          </a:solidFill>
                          <a:latin typeface="Garamond" panose="02020404030301010803" pitchFamily="18" charset="0"/>
                        </a:rPr>
                        <a:t>2.5</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1.8%</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3.0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9.25</a:t>
                      </a:r>
                    </a:p>
                  </a:txBody>
                  <a:tcPr marL="9525" marR="9525" marT="9525" marB="0" anchor="ctr"/>
                </a:tc>
              </a:tr>
              <a:tr h="500670">
                <a:tc>
                  <a:txBody>
                    <a:bodyPr/>
                    <a:lstStyle/>
                    <a:p>
                      <a:pPr algn="ctr"/>
                      <a:r>
                        <a:rPr lang="en-US" dirty="0">
                          <a:solidFill>
                            <a:srgbClr val="101D49"/>
                          </a:solidFill>
                          <a:latin typeface="Garamond" panose="02020404030301010803" pitchFamily="18" charset="0"/>
                        </a:rPr>
                        <a:t>Bidder 3</a:t>
                      </a:r>
                    </a:p>
                  </a:txBody>
                  <a:tcPr/>
                </a:tc>
                <a:tc>
                  <a:txBody>
                    <a:bodyPr/>
                    <a:lstStyle/>
                    <a:p>
                      <a:pPr algn="ctr"/>
                      <a:r>
                        <a:rPr lang="en-US" dirty="0">
                          <a:solidFill>
                            <a:srgbClr val="101D49"/>
                          </a:solidFill>
                          <a:latin typeface="Garamond" panose="02020404030301010803" pitchFamily="18" charset="0"/>
                        </a:rPr>
                        <a:t>8.0%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a:r>
                        <a:rPr lang="en-US" dirty="0">
                          <a:solidFill>
                            <a:srgbClr val="101D49"/>
                          </a:solidFill>
                          <a:latin typeface="Garamond" panose="02020404030301010803" pitchFamily="18" charset="0"/>
                        </a:rPr>
                        <a:t>8.0%</a:t>
                      </a:r>
                    </a:p>
                  </a:txBody>
                  <a:tcPr/>
                </a:tc>
                <a:tc>
                  <a:txBody>
                    <a:bodyPr/>
                    <a:lstStyle/>
                    <a:p>
                      <a:pPr algn="ctr"/>
                      <a:r>
                        <a:rPr lang="en-US" dirty="0">
                          <a:solidFill>
                            <a:srgbClr val="101D49"/>
                          </a:solidFill>
                          <a:latin typeface="Garamond" panose="02020404030301010803" pitchFamily="18" charset="0"/>
                        </a:rPr>
                        <a:t>5.0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3.0%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5.0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15.00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4</a:t>
                      </a:r>
                    </a:p>
                  </a:txBody>
                  <a:tcPr/>
                </a:tc>
                <a:tc>
                  <a:txBody>
                    <a:bodyPr/>
                    <a:lstStyle/>
                    <a:p>
                      <a:pPr algn="ctr"/>
                      <a:r>
                        <a:rPr lang="en-US" dirty="0">
                          <a:solidFill>
                            <a:srgbClr val="101D49"/>
                          </a:solidFill>
                          <a:latin typeface="Garamond" panose="02020404030301010803" pitchFamily="18" charset="0"/>
                        </a:rPr>
                        <a:t>16.0%</a:t>
                      </a:r>
                    </a:p>
                  </a:txBody>
                  <a:tcPr/>
                </a:tc>
                <a:tc>
                  <a:txBody>
                    <a:bodyPr/>
                    <a:lstStyle/>
                    <a:p>
                      <a:pPr algn="ctr"/>
                      <a:r>
                        <a:rPr lang="en-US" dirty="0">
                          <a:solidFill>
                            <a:srgbClr val="101D49"/>
                          </a:solidFill>
                          <a:latin typeface="Garamond" panose="02020404030301010803" pitchFamily="18" charset="0"/>
                        </a:rPr>
                        <a:t>6.0</a:t>
                      </a:r>
                    </a:p>
                  </a:txBody>
                  <a:tcPr/>
                </a:tc>
                <a:tc>
                  <a:txBody>
                    <a:bodyPr/>
                    <a:lstStyle/>
                    <a:p>
                      <a:pPr algn="ctr"/>
                      <a:r>
                        <a:rPr lang="en-US" dirty="0">
                          <a:solidFill>
                            <a:srgbClr val="101D49"/>
                          </a:solidFill>
                          <a:latin typeface="Garamond" panose="02020404030301010803" pitchFamily="18" charset="0"/>
                        </a:rPr>
                        <a:t>0.2%</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0.6%</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7.00</a:t>
                      </a:r>
                    </a:p>
                  </a:txBody>
                  <a:tcPr marL="9525" marR="9525" marT="9525" marB="0" anchor="ctr"/>
                </a:tc>
              </a:tr>
              <a:tr h="426616">
                <a:tc>
                  <a:txBody>
                    <a:bodyPr/>
                    <a:lstStyle/>
                    <a:p>
                      <a:pPr algn="ctr"/>
                      <a:r>
                        <a:rPr lang="en-US" dirty="0">
                          <a:solidFill>
                            <a:srgbClr val="101D49"/>
                          </a:solidFill>
                          <a:latin typeface="Garamond" panose="02020404030301010803" pitchFamily="18" charset="0"/>
                        </a:rPr>
                        <a:t>Bidder 5</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a:r>
                        <a:rPr lang="en-US" dirty="0">
                          <a:solidFill>
                            <a:srgbClr val="101D49"/>
                          </a:solidFill>
                          <a:latin typeface="Garamond" panose="02020404030301010803" pitchFamily="18" charset="0"/>
                        </a:rPr>
                        <a:t>-1.0</a:t>
                      </a:r>
                    </a:p>
                  </a:txBody>
                  <a:tcPr/>
                </a:tc>
                <a:tc>
                  <a:txBody>
                    <a:bodyPr/>
                    <a:lstStyle/>
                    <a:p>
                      <a:pPr algn="ctr"/>
                      <a:r>
                        <a:rPr lang="en-US" dirty="0">
                          <a:solidFill>
                            <a:srgbClr val="101D49"/>
                          </a:solidFill>
                          <a:latin typeface="Garamond" panose="02020404030301010803" pitchFamily="18" charset="0"/>
                        </a:rPr>
                        <a:t>0.0%</a:t>
                      </a:r>
                    </a:p>
                  </a:txBody>
                  <a:tcPr/>
                </a:tc>
                <a:tc>
                  <a:txBody>
                    <a:bodyPr/>
                    <a:lstStyle/>
                    <a:p>
                      <a:pPr algn="ctr"/>
                      <a:r>
                        <a:rPr lang="en-US" dirty="0">
                          <a:solidFill>
                            <a:srgbClr val="101D49"/>
                          </a:solidFill>
                          <a:latin typeface="Garamond" panose="02020404030301010803" pitchFamily="18" charset="0"/>
                        </a:rPr>
                        <a:t>-1.0</a:t>
                      </a:r>
                    </a:p>
                  </a:txBody>
                  <a:tcPr/>
                </a:tc>
                <a:tc>
                  <a:txBody>
                    <a:bodyPr/>
                    <a:lstStyle/>
                    <a:p>
                      <a:pPr algn="ctr" rtl="0" fontAlgn="ctr"/>
                      <a:r>
                        <a:rPr lang="en-US" sz="1800" b="0" i="0" u="none" strike="noStrike" dirty="0">
                          <a:solidFill>
                            <a:srgbClr val="101D49"/>
                          </a:solidFill>
                          <a:effectLst/>
                          <a:latin typeface="Garamond" panose="02020404030301010803" pitchFamily="18" charset="0"/>
                        </a:rPr>
                        <a:t>0.0%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-1.0</a:t>
                      </a:r>
                    </a:p>
                  </a:txBody>
                  <a:tcPr marL="9525" marR="9525" marT="9525" marB="0" anchor="ctr"/>
                </a:tc>
                <a:tc>
                  <a:txBody>
                    <a:bodyPr/>
                    <a:lstStyle/>
                    <a:p>
                      <a:pPr algn="ctr" rtl="0" fontAlgn="ctr"/>
                      <a:r>
                        <a:rPr lang="en-US" sz="1800" b="0" i="0" u="none" strike="noStrike" dirty="0">
                          <a:solidFill>
                            <a:srgbClr val="101D49"/>
                          </a:solidFill>
                          <a:effectLst/>
                          <a:latin typeface="Garamond" panose="02020404030301010803" pitchFamily="18" charset="0"/>
                        </a:rPr>
                        <a:t>-3.00</a:t>
                      </a:r>
                    </a:p>
                  </a:txBody>
                  <a:tcPr marL="9525" marR="9525" marT="9525" marB="0" anchor="ctr"/>
                </a:tc>
              </a:tr>
            </a:tbl>
          </a:graphicData>
        </a:graphic>
      </p:graphicFrame>
    </p:spTree>
    <p:extLst>
      <p:ext uri="{BB962C8B-B14F-4D97-AF65-F5344CB8AC3E}">
        <p14:creationId xmlns:p14="http://schemas.microsoft.com/office/powerpoint/2010/main" val="30150415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371600" y="2105529"/>
            <a:ext cx="4443984" cy="4018544"/>
          </a:xfrm>
        </p:spPr>
        <p:txBody>
          <a:bodyPr>
            <a:normAutofit/>
          </a:bodyPr>
          <a:lstStyle/>
          <a:p>
            <a:pPr marL="0" indent="0">
              <a:buNone/>
            </a:pPr>
            <a:r>
              <a:rPr lang="en-US" sz="1700" b="1" dirty="0">
                <a:solidFill>
                  <a:srgbClr val="101D49"/>
                </a:solidFill>
                <a:latin typeface="Garamond" panose="02020404030301010803" pitchFamily="18" charset="0"/>
              </a:rPr>
              <a:t>Pay Audit System</a:t>
            </a:r>
          </a:p>
          <a:p>
            <a:r>
              <a:rPr lang="en-US" sz="1700" dirty="0">
                <a:solidFill>
                  <a:srgbClr val="101D49"/>
                </a:solidFill>
                <a:latin typeface="Garamond" panose="02020404030301010803" pitchFamily="18" charset="0"/>
              </a:rPr>
              <a:t>Tool utilized to monitor the state’s diversity spend for subcontractors</a:t>
            </a:r>
          </a:p>
          <a:p>
            <a:r>
              <a:rPr lang="en-US" sz="1700" dirty="0">
                <a:solidFill>
                  <a:srgbClr val="101D49"/>
                </a:solidFill>
                <a:latin typeface="Garamond" panose="02020404030301010803" pitchFamily="18" charset="0"/>
              </a:rPr>
              <a:t>Selected primes and subcontractors are required to report payments submitted or received through this web-based tool</a:t>
            </a:r>
          </a:p>
          <a:p>
            <a:r>
              <a:rPr lang="en-US" sz="1700" dirty="0">
                <a:solidFill>
                  <a:srgbClr val="101D49"/>
                </a:solidFill>
                <a:latin typeface="Garamond" panose="02020404030301010803" pitchFamily="18" charset="0"/>
              </a:rPr>
              <a:t>Based on contract terms payments should be reported monthly or quarterly</a:t>
            </a:r>
          </a:p>
          <a:p>
            <a:r>
              <a:rPr lang="en-US" sz="1650" b="1" dirty="0">
                <a:solidFill>
                  <a:srgbClr val="101D49"/>
                </a:solidFill>
                <a:latin typeface="Garamond" panose="02020404030301010803" pitchFamily="18" charset="0"/>
              </a:rPr>
              <a:t>Questions? </a:t>
            </a:r>
            <a:r>
              <a:rPr lang="en-US" sz="1650" dirty="0">
                <a:solidFill>
                  <a:srgbClr val="101D49"/>
                </a:solidFill>
                <a:latin typeface="Garamond" panose="02020404030301010803" pitchFamily="18" charset="0"/>
              </a:rPr>
              <a:t>Contact Division of Supplier Diversity</a:t>
            </a:r>
          </a:p>
          <a:p>
            <a:pPr lvl="1"/>
            <a:r>
              <a:rPr lang="en-US" sz="1250" i="0" dirty="0">
                <a:latin typeface="Garamond" panose="02020404030301010803" pitchFamily="18" charset="0"/>
                <a:hlinkClick r:id="rId2"/>
              </a:rPr>
              <a:t>mwbecompliance@idoa.in.gov</a:t>
            </a:r>
            <a:r>
              <a:rPr lang="en-US" sz="1250" i="0" dirty="0">
                <a:latin typeface="Garamond" panose="02020404030301010803" pitchFamily="18" charset="0"/>
              </a:rPr>
              <a:t> </a:t>
            </a:r>
          </a:p>
          <a:p>
            <a:pPr lvl="1"/>
            <a:r>
              <a:rPr lang="en-US" sz="1250" i="0" dirty="0">
                <a:latin typeface="Garamond" panose="02020404030301010803" pitchFamily="18" charset="0"/>
                <a:hlinkClick r:id="rId3"/>
              </a:rPr>
              <a:t>www.in.gov/idoa/mwbe/payaudit.htm</a:t>
            </a:r>
            <a:r>
              <a:rPr lang="en-US" sz="1250" i="0" dirty="0">
                <a:latin typeface="Garamond" panose="02020404030301010803" pitchFamily="18" charset="0"/>
              </a:rPr>
              <a:t> </a:t>
            </a:r>
          </a:p>
          <a:p>
            <a:endParaRPr lang="en-US" dirty="0"/>
          </a:p>
        </p:txBody>
      </p:sp>
      <p:sp>
        <p:nvSpPr>
          <p:cNvPr id="4" name="Title 3"/>
          <p:cNvSpPr>
            <a:spLocks noGrp="1"/>
          </p:cNvSpPr>
          <p:nvPr>
            <p:ph type="title"/>
          </p:nvPr>
        </p:nvSpPr>
        <p:spPr/>
        <p:txBody>
          <a:bodyPr/>
          <a:lstStyle/>
          <a:p>
            <a:r>
              <a:rPr lang="en-US" dirty="0">
                <a:latin typeface="Garamond" panose="02020404030301010803" pitchFamily="18" charset="0"/>
              </a:rPr>
              <a:t>Subcontractor Compliance</a:t>
            </a:r>
          </a:p>
        </p:txBody>
      </p:sp>
      <p:grpSp>
        <p:nvGrpSpPr>
          <p:cNvPr id="8" name="Group 7"/>
          <p:cNvGrpSpPr/>
          <p:nvPr/>
        </p:nvGrpSpPr>
        <p:grpSpPr>
          <a:xfrm>
            <a:off x="6566029" y="2105529"/>
            <a:ext cx="4178424" cy="3626809"/>
            <a:chOff x="968121" y="965163"/>
            <a:chExt cx="6569665" cy="4687710"/>
          </a:xfrm>
        </p:grpSpPr>
        <p:pic>
          <p:nvPicPr>
            <p:cNvPr id="9" name="Picture 9" descr="C:\Users\Fable\AppData\Local\Microsoft\Windows\Temporary Internet Files\Content.IE5\X5T015VL\MC900431505[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6895" y="2068628"/>
              <a:ext cx="1031240" cy="1031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36"/>
            <p:cNvSpPr txBox="1">
              <a:spLocks noChangeArrowheads="1"/>
            </p:cNvSpPr>
            <p:nvPr/>
          </p:nvSpPr>
          <p:spPr bwMode="auto">
            <a:xfrm>
              <a:off x="6337636" y="3230032"/>
              <a:ext cx="1200150" cy="9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Pay Audit System</a:t>
              </a:r>
            </a:p>
          </p:txBody>
        </p:sp>
        <p:pic>
          <p:nvPicPr>
            <p:cNvPr id="11" name="Picture 2" descr="C:\Users\Fable\AppData\Local\Microsoft\Windows\Temporary Internet Files\Content.IE5\8ORMKK27\MC900433941[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3634" y="965163"/>
              <a:ext cx="1432667" cy="1432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40"/>
            <p:cNvSpPr txBox="1">
              <a:spLocks noChangeArrowheads="1"/>
            </p:cNvSpPr>
            <p:nvPr/>
          </p:nvSpPr>
          <p:spPr bwMode="auto">
            <a:xfrm>
              <a:off x="1822743" y="2332230"/>
              <a:ext cx="1198562"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Prime</a:t>
              </a:r>
            </a:p>
          </p:txBody>
        </p:sp>
        <p:sp>
          <p:nvSpPr>
            <p:cNvPr id="13" name="TextBox 43"/>
            <p:cNvSpPr txBox="1">
              <a:spLocks noChangeArrowheads="1"/>
            </p:cNvSpPr>
            <p:nvPr/>
          </p:nvSpPr>
          <p:spPr bwMode="auto">
            <a:xfrm>
              <a:off x="1323281" y="5242164"/>
              <a:ext cx="2204158" cy="410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b="1" dirty="0">
                  <a:solidFill>
                    <a:prstClr val="black"/>
                  </a:solidFill>
                </a:rPr>
                <a:t>Subcontractor</a:t>
              </a:r>
            </a:p>
          </p:txBody>
        </p:sp>
        <p:pic>
          <p:nvPicPr>
            <p:cNvPr id="14" name="Picture 33" descr="C:\Users\Fable\AppData\Local\Microsoft\Windows\Temporary Internet Files\Content.IE5\X5T015VL\MC900433942[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21631" y="3624756"/>
              <a:ext cx="1426369" cy="1426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extBox 60"/>
            <p:cNvSpPr txBox="1">
              <a:spLocks noChangeArrowheads="1"/>
            </p:cNvSpPr>
            <p:nvPr/>
          </p:nvSpPr>
          <p:spPr bwMode="auto">
            <a:xfrm rot="320525">
              <a:off x="3290798" y="2333304"/>
              <a:ext cx="3099636"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subcontractor </a:t>
              </a:r>
              <a:r>
                <a:rPr lang="en-US" altLang="en-US" sz="1050" b="1" i="1" dirty="0">
                  <a:solidFill>
                    <a:srgbClr val="FF0000"/>
                  </a:solidFill>
                </a:rPr>
                <a:t>actual paid</a:t>
              </a:r>
              <a:r>
                <a:rPr lang="en-US" altLang="en-US" sz="1050" i="1" dirty="0">
                  <a:solidFill>
                    <a:prstClr val="black"/>
                  </a:solidFill>
                </a:rPr>
                <a:t> invoice amounts</a:t>
              </a:r>
              <a:endParaRPr lang="en-US" altLang="en-US" sz="1050" i="1" baseline="30000" dirty="0">
                <a:solidFill>
                  <a:prstClr val="black"/>
                </a:solidFill>
              </a:endParaRPr>
            </a:p>
          </p:txBody>
        </p:sp>
        <p:sp>
          <p:nvSpPr>
            <p:cNvPr id="16" name="TextBox 69"/>
            <p:cNvSpPr txBox="1">
              <a:spLocks noChangeArrowheads="1"/>
            </p:cNvSpPr>
            <p:nvPr/>
          </p:nvSpPr>
          <p:spPr bwMode="auto">
            <a:xfrm rot="21005088">
              <a:off x="3589051" y="3708757"/>
              <a:ext cx="3132137" cy="61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050" i="1" dirty="0">
                  <a:solidFill>
                    <a:prstClr val="black"/>
                  </a:solidFill>
                </a:rPr>
                <a:t>Submit actual payments </a:t>
              </a:r>
              <a:r>
                <a:rPr lang="en-US" altLang="en-US" sz="1050" b="1" i="1" dirty="0">
                  <a:solidFill>
                    <a:srgbClr val="FF0000"/>
                  </a:solidFill>
                </a:rPr>
                <a:t>received</a:t>
              </a:r>
              <a:endParaRPr lang="en-US" altLang="en-US" sz="1050" b="1" i="1" baseline="30000" dirty="0">
                <a:solidFill>
                  <a:srgbClr val="FF0000"/>
                </a:solidFill>
              </a:endParaRPr>
            </a:p>
          </p:txBody>
        </p:sp>
        <p:sp>
          <p:nvSpPr>
            <p:cNvPr id="17" name="TextBox 62"/>
            <p:cNvSpPr txBox="1">
              <a:spLocks noChangeArrowheads="1"/>
            </p:cNvSpPr>
            <p:nvPr/>
          </p:nvSpPr>
          <p:spPr bwMode="auto">
            <a:xfrm>
              <a:off x="968121" y="2904490"/>
              <a:ext cx="1231027" cy="359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975" b="1" dirty="0">
                  <a:solidFill>
                    <a:prstClr val="black"/>
                  </a:solidFill>
                </a:rPr>
                <a:t>Payment</a:t>
              </a:r>
            </a:p>
          </p:txBody>
        </p:sp>
      </p:grpSp>
      <p:cxnSp>
        <p:nvCxnSpPr>
          <p:cNvPr id="20" name="Straight Arrow Connector 19"/>
          <p:cNvCxnSpPr/>
          <p:nvPr/>
        </p:nvCxnSpPr>
        <p:spPr>
          <a:xfrm flipV="1">
            <a:off x="8206828" y="4060254"/>
            <a:ext cx="1574846" cy="295178"/>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8193801" y="2959263"/>
            <a:ext cx="1587873" cy="203945"/>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2" idx="2"/>
          </p:cNvCxnSpPr>
          <p:nvPr/>
        </p:nvCxnSpPr>
        <p:spPr>
          <a:xfrm>
            <a:off x="7490738" y="3480967"/>
            <a:ext cx="57708" cy="747575"/>
          </a:xfrm>
          <a:prstGeom prst="straightConnector1">
            <a:avLst/>
          </a:prstGeom>
          <a:ln w="41275">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87206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1600" y="654291"/>
            <a:ext cx="9601200" cy="829157"/>
          </a:xfrm>
        </p:spPr>
        <p:txBody>
          <a:bodyPr/>
          <a:lstStyle/>
          <a:p>
            <a:r>
              <a:rPr lang="en-US" dirty="0">
                <a:latin typeface="Garamond" panose="02020404030301010803" pitchFamily="18" charset="0"/>
              </a:rPr>
              <a:t>Additional Information</a:t>
            </a:r>
          </a:p>
        </p:txBody>
      </p:sp>
      <p:sp>
        <p:nvSpPr>
          <p:cNvPr id="6" name="Content Placeholder 5"/>
          <p:cNvSpPr>
            <a:spLocks noGrp="1"/>
          </p:cNvSpPr>
          <p:nvPr>
            <p:ph idx="1"/>
          </p:nvPr>
        </p:nvSpPr>
        <p:spPr>
          <a:xfrm>
            <a:off x="1227220" y="1483448"/>
            <a:ext cx="9745579" cy="4616563"/>
          </a:xfrm>
        </p:spPr>
        <p:txBody>
          <a:bodyPr>
            <a:noAutofit/>
          </a:bodyPr>
          <a:lstStyle/>
          <a:p>
            <a:pPr marL="342900" lvl="0" indent="-342900" algn="ctr" defTabSz="914400">
              <a:lnSpc>
                <a:spcPct val="80000"/>
              </a:lnSpc>
              <a:spcBef>
                <a:spcPct val="20000"/>
              </a:spcBef>
              <a:spcAft>
                <a:spcPts val="0"/>
              </a:spcAft>
              <a:buNone/>
            </a:pPr>
            <a:r>
              <a:rPr lang="en-US" sz="1600" b="1" dirty="0">
                <a:solidFill>
                  <a:srgbClr val="101D49"/>
                </a:solidFill>
                <a:latin typeface="Garamond" panose="02020404030301010803" pitchFamily="18" charset="0"/>
              </a:rPr>
              <a:t>IDOA PROCUREMENT LINKS AND NUMBERS</a:t>
            </a:r>
            <a:endParaRPr lang="en-US" sz="1600" b="1" dirty="0">
              <a:solidFill>
                <a:srgbClr val="101D49"/>
              </a:solidFill>
              <a:latin typeface="Garamond" pitchFamily="18" charset="0"/>
              <a:hlinkClick r:id="rId2"/>
            </a:endParaRPr>
          </a:p>
          <a:p>
            <a:pPr marL="342900" lvl="0" indent="-342900" algn="ctr" defTabSz="914400">
              <a:lnSpc>
                <a:spcPct val="80000"/>
              </a:lnSpc>
              <a:spcBef>
                <a:spcPct val="20000"/>
              </a:spcBef>
              <a:spcAft>
                <a:spcPts val="0"/>
              </a:spcAft>
              <a:buNone/>
            </a:pPr>
            <a:r>
              <a:rPr lang="en-US" sz="1600" b="1" dirty="0">
                <a:solidFill>
                  <a:prstClr val="black"/>
                </a:solidFill>
                <a:latin typeface="Garamond" pitchFamily="18" charset="0"/>
                <a:hlinkClick r:id="rId2"/>
              </a:rPr>
              <a:t>http://www.in.gov/idoa/2354.htm</a:t>
            </a:r>
            <a:endParaRPr lang="en-US" sz="1600" b="1" dirty="0">
              <a:solidFill>
                <a:prstClr val="black"/>
              </a:solidFill>
              <a:latin typeface="Garamond" pitchFamily="18" charset="0"/>
            </a:endParaRPr>
          </a:p>
          <a:p>
            <a:pPr marL="342900" lvl="0" indent="-342900" algn="ctr" defTabSz="914400">
              <a:lnSpc>
                <a:spcPct val="80000"/>
              </a:lnSpc>
              <a:spcBef>
                <a:spcPct val="20000"/>
              </a:spcBef>
              <a:spcAft>
                <a:spcPts val="0"/>
              </a:spcAft>
              <a:buNone/>
            </a:pPr>
            <a:r>
              <a:rPr lang="en-US" sz="1600" b="1" dirty="0">
                <a:solidFill>
                  <a:srgbClr val="101D49"/>
                </a:solidFill>
                <a:latin typeface="Garamond" pitchFamily="18" charset="0"/>
              </a:rPr>
              <a:t>For Buy Indiana Questions/Registration</a:t>
            </a:r>
            <a:endParaRPr lang="en-US" sz="1600" b="1" dirty="0">
              <a:solidFill>
                <a:srgbClr val="101D49"/>
              </a:solidFill>
              <a:latin typeface="Garamond" pitchFamily="18" charset="0"/>
              <a:hlinkClick r:id="rId3"/>
            </a:endParaRPr>
          </a:p>
          <a:p>
            <a:pPr marL="342900" lvl="0" indent="-342900" algn="ctr" defTabSz="914400">
              <a:lnSpc>
                <a:spcPct val="80000"/>
              </a:lnSpc>
              <a:spcBef>
                <a:spcPct val="20000"/>
              </a:spcBef>
              <a:spcAft>
                <a:spcPts val="0"/>
              </a:spcAft>
              <a:buNone/>
            </a:pPr>
            <a:r>
              <a:rPr lang="en-US" sz="1600" b="1" dirty="0">
                <a:solidFill>
                  <a:prstClr val="black"/>
                </a:solidFill>
                <a:latin typeface="Garamond" pitchFamily="18" charset="0"/>
                <a:hlinkClick r:id="rId4"/>
              </a:rPr>
              <a:t>http://www.in.gov/idoa/2467.htm</a:t>
            </a:r>
            <a:endParaRPr lang="en-US" sz="1600" b="1" dirty="0">
              <a:solidFill>
                <a:prstClr val="black"/>
              </a:solidFill>
              <a:latin typeface="Garamond" pitchFamily="18" charset="0"/>
            </a:endParaRPr>
          </a:p>
          <a:p>
            <a:pPr marL="342900" lvl="0" indent="-342900" algn="ctr" defTabSz="914400">
              <a:lnSpc>
                <a:spcPct val="80000"/>
              </a:lnSpc>
              <a:spcBef>
                <a:spcPct val="20000"/>
              </a:spcBef>
              <a:spcAft>
                <a:spcPts val="0"/>
              </a:spcAft>
              <a:buNone/>
            </a:pP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A.	Link to the developing for bidder registry with IDOA and Secretary of State.</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5"/>
              </a:rPr>
              <a:t>http://www.in.gov/idoa/2464.htm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B.	Secretary of State of Indiana:</a:t>
            </a: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	Can be reached at (317) 232-6576 for registration assistance.  </a:t>
            </a:r>
            <a:r>
              <a:rPr lang="en-US" sz="1600" b="1" dirty="0">
                <a:solidFill>
                  <a:prstClr val="black"/>
                </a:solidFill>
                <a:latin typeface="Garamond" pitchFamily="18" charset="0"/>
                <a:hlinkClick r:id="rId6"/>
              </a:rPr>
              <a:t>www.in.gov/sos</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C.	See Vendor and Supplier Resource Center:</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7"/>
              </a:rPr>
              <a:t>http://www.in.gov/idoa/3106.htm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FontTx/>
              <a:buAutoNum type="alphaUcPeriod" startAt="4"/>
            </a:pPr>
            <a:r>
              <a:rPr lang="en-US" sz="1600" b="1" dirty="0">
                <a:solidFill>
                  <a:srgbClr val="101D49"/>
                </a:solidFill>
                <a:latin typeface="Garamond" pitchFamily="18" charset="0"/>
              </a:rPr>
              <a:t>Minority and Women Owned Business Enterprises:</a:t>
            </a:r>
          </a:p>
          <a:p>
            <a:pPr marL="342900" lvl="0" indent="-342900" defTabSz="914400">
              <a:lnSpc>
                <a:spcPct val="80000"/>
              </a:lnSpc>
              <a:spcBef>
                <a:spcPct val="20000"/>
              </a:spcBef>
              <a:spcAft>
                <a:spcPts val="0"/>
              </a:spcAft>
              <a:buNone/>
            </a:pPr>
            <a:r>
              <a:rPr lang="en-US" sz="1600" b="1" dirty="0">
                <a:solidFill>
                  <a:srgbClr val="101D49"/>
                </a:solidFill>
                <a:latin typeface="Garamond" pitchFamily="18" charset="0"/>
              </a:rPr>
              <a:t>	Link to more information and full listing of IDOA Minority and Women Owned Businesses</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a:t>
            </a:r>
            <a:r>
              <a:rPr lang="en-US" sz="1600" b="1" dirty="0">
                <a:solidFill>
                  <a:prstClr val="black"/>
                </a:solidFill>
                <a:latin typeface="Garamond" pitchFamily="18" charset="0"/>
                <a:hlinkClick r:id="rId8"/>
              </a:rPr>
              <a:t>http://www.in.gov/idoa/2352.htm</a:t>
            </a:r>
            <a:endParaRPr lang="en-US" sz="1600" b="1" dirty="0">
              <a:solidFill>
                <a:prstClr val="black"/>
              </a:solidFill>
              <a:latin typeface="Garamond" pitchFamily="18" charset="0"/>
            </a:endParaRPr>
          </a:p>
          <a:p>
            <a:pPr marL="342900" lvl="0" indent="-342900" defTabSz="914400">
              <a:lnSpc>
                <a:spcPct val="80000"/>
              </a:lnSpc>
              <a:spcBef>
                <a:spcPct val="20000"/>
              </a:spcBef>
              <a:spcAft>
                <a:spcPts val="0"/>
              </a:spcAft>
              <a:buFontTx/>
              <a:buAutoNum type="alphaUcPeriod" startAt="5"/>
            </a:pPr>
            <a:r>
              <a:rPr lang="en-US" sz="1600" b="1" dirty="0">
                <a:solidFill>
                  <a:srgbClr val="101D49"/>
                </a:solidFill>
                <a:latin typeface="Garamond" pitchFamily="18" charset="0"/>
              </a:rPr>
              <a:t>Indiana Veteran Owned Small Business Program:</a:t>
            </a:r>
          </a:p>
          <a:p>
            <a:pPr marL="0" lvl="0" indent="0" defTabSz="914400">
              <a:lnSpc>
                <a:spcPct val="80000"/>
              </a:lnSpc>
              <a:spcBef>
                <a:spcPct val="20000"/>
              </a:spcBef>
              <a:spcAft>
                <a:spcPts val="0"/>
              </a:spcAft>
              <a:buNone/>
            </a:pPr>
            <a:r>
              <a:rPr lang="en-US" sz="1600" b="1" dirty="0">
                <a:solidFill>
                  <a:srgbClr val="101D49"/>
                </a:solidFill>
                <a:latin typeface="Garamond" pitchFamily="18" charset="0"/>
              </a:rPr>
              <a:t>       Link to more information and full listing of Indiana Veteran Owned Small </a:t>
            </a:r>
            <a:r>
              <a:rPr lang="en-US" sz="1600" b="1" dirty="0" smtClean="0">
                <a:solidFill>
                  <a:srgbClr val="101D49"/>
                </a:solidFill>
                <a:latin typeface="Garamond" pitchFamily="18" charset="0"/>
              </a:rPr>
              <a:t>Businesses:</a:t>
            </a:r>
          </a:p>
          <a:p>
            <a:pPr marL="0" lvl="0" indent="0" defTabSz="914400">
              <a:lnSpc>
                <a:spcPct val="80000"/>
              </a:lnSpc>
              <a:spcBef>
                <a:spcPct val="20000"/>
              </a:spcBef>
              <a:spcAft>
                <a:spcPts val="0"/>
              </a:spcAft>
              <a:buNone/>
            </a:pPr>
            <a:r>
              <a:rPr lang="en-US" sz="1600" b="1" dirty="0" smtClean="0">
                <a:solidFill>
                  <a:prstClr val="black"/>
                </a:solidFill>
                <a:latin typeface="Garamond" pitchFamily="18" charset="0"/>
              </a:rPr>
              <a:t>       </a:t>
            </a:r>
            <a:r>
              <a:rPr lang="en-US" sz="1600" b="1" dirty="0" smtClean="0">
                <a:solidFill>
                  <a:prstClr val="black"/>
                </a:solidFill>
                <a:latin typeface="Garamond" pitchFamily="18" charset="0"/>
                <a:hlinkClick r:id="rId9"/>
              </a:rPr>
              <a:t>http</a:t>
            </a:r>
            <a:r>
              <a:rPr lang="en-US" sz="1600" b="1" dirty="0">
                <a:solidFill>
                  <a:prstClr val="black"/>
                </a:solidFill>
                <a:latin typeface="Garamond" pitchFamily="18" charset="0"/>
                <a:hlinkClick r:id="rId9"/>
              </a:rPr>
              <a:t>://www.in.gov/idoa/2862.htm</a:t>
            </a:r>
            <a:r>
              <a:rPr lang="en-US" sz="1600" b="1" dirty="0" smtClean="0">
                <a:solidFill>
                  <a:prstClr val="black"/>
                </a:solidFill>
                <a:latin typeface="Garamond" pitchFamily="18" charset="0"/>
              </a:rPr>
              <a:t>. </a:t>
            </a:r>
            <a:r>
              <a:rPr lang="en-US" sz="1600" b="1" dirty="0">
                <a:solidFill>
                  <a:srgbClr val="101D49"/>
                </a:solidFill>
                <a:latin typeface="Garamond" pitchFamily="18" charset="0"/>
              </a:rPr>
              <a:t>To search certified IVOSB’s: </a:t>
            </a:r>
            <a:r>
              <a:rPr lang="en-US" sz="1600" b="1" dirty="0">
                <a:latin typeface="Garamond" panose="02020404030301010803" pitchFamily="18" charset="0"/>
                <a:hlinkClick r:id="rId10"/>
              </a:rPr>
              <a:t>https://www.vip.vetbiz.va.gov</a:t>
            </a:r>
            <a:r>
              <a:rPr lang="en-US" sz="1600" b="1" dirty="0" smtClean="0">
                <a:latin typeface="Garamond" panose="02020404030301010803" pitchFamily="18" charset="0"/>
                <a:hlinkClick r:id="rId10"/>
              </a:rPr>
              <a:t>/</a:t>
            </a:r>
            <a:endParaRPr lang="en-US" sz="1600" b="1" dirty="0" smtClean="0">
              <a:latin typeface="Garamond" panose="02020404030301010803" pitchFamily="18" charset="0"/>
            </a:endParaRPr>
          </a:p>
          <a:p>
            <a:pPr marL="0" lvl="0" indent="0" defTabSz="914400">
              <a:lnSpc>
                <a:spcPct val="80000"/>
              </a:lnSpc>
              <a:spcBef>
                <a:spcPct val="20000"/>
              </a:spcBef>
              <a:spcAft>
                <a:spcPts val="0"/>
              </a:spcAft>
              <a:buNone/>
            </a:pPr>
            <a:r>
              <a:rPr lang="en-US" sz="1600" b="1" dirty="0" smtClean="0">
                <a:solidFill>
                  <a:srgbClr val="101D49"/>
                </a:solidFill>
                <a:latin typeface="Garamond" pitchFamily="18" charset="0"/>
              </a:rPr>
              <a:t>F.    RFP </a:t>
            </a:r>
            <a:r>
              <a:rPr lang="en-US" sz="1600" b="1" dirty="0">
                <a:solidFill>
                  <a:srgbClr val="101D49"/>
                </a:solidFill>
                <a:latin typeface="Garamond" pitchFamily="18" charset="0"/>
              </a:rPr>
              <a:t>posting and updates:</a:t>
            </a:r>
          </a:p>
          <a:p>
            <a:pPr marL="342900" lvl="0" indent="-342900" defTabSz="914400">
              <a:lnSpc>
                <a:spcPct val="80000"/>
              </a:lnSpc>
              <a:spcBef>
                <a:spcPct val="20000"/>
              </a:spcBef>
              <a:spcAft>
                <a:spcPts val="0"/>
              </a:spcAft>
              <a:buNone/>
            </a:pPr>
            <a:r>
              <a:rPr lang="en-US" sz="1600" b="1" dirty="0">
                <a:solidFill>
                  <a:prstClr val="black"/>
                </a:solidFill>
                <a:latin typeface="Garamond" pitchFamily="18" charset="0"/>
              </a:rPr>
              <a:t>	Go to </a:t>
            </a:r>
            <a:r>
              <a:rPr lang="en-US" sz="1600" b="1" dirty="0">
                <a:solidFill>
                  <a:prstClr val="black"/>
                </a:solidFill>
                <a:latin typeface="Garamond" pitchFamily="18" charset="0"/>
                <a:hlinkClick r:id="rId11"/>
              </a:rPr>
              <a:t>http://www.in.gov/idoa/2354.htm</a:t>
            </a:r>
            <a:r>
              <a:rPr lang="en-US" sz="1600" b="1" dirty="0">
                <a:solidFill>
                  <a:prstClr val="black"/>
                </a:solidFill>
                <a:latin typeface="Garamond" pitchFamily="18" charset="0"/>
              </a:rPr>
              <a:t> </a:t>
            </a:r>
            <a:r>
              <a:rPr lang="en-US" sz="1600" b="1" dirty="0">
                <a:solidFill>
                  <a:srgbClr val="101D49"/>
                </a:solidFill>
                <a:latin typeface="Garamond" pitchFamily="18" charset="0"/>
              </a:rPr>
              <a:t>(select “Current Opportunities” link) </a:t>
            </a:r>
          </a:p>
          <a:p>
            <a:pPr marL="342900" lvl="0" indent="-342900" defTabSz="914400">
              <a:lnSpc>
                <a:spcPct val="80000"/>
              </a:lnSpc>
              <a:spcBef>
                <a:spcPts val="0"/>
              </a:spcBef>
              <a:spcAft>
                <a:spcPts val="0"/>
              </a:spcAft>
              <a:buNone/>
            </a:pPr>
            <a:r>
              <a:rPr lang="en-US" sz="1600" b="1" dirty="0">
                <a:solidFill>
                  <a:srgbClr val="101D49"/>
                </a:solidFill>
                <a:latin typeface="Garamond" pitchFamily="18" charset="0"/>
              </a:rPr>
              <a:t>	Scroll through table until you find desired RFP number on left-hand side and click the link.</a:t>
            </a:r>
          </a:p>
          <a:p>
            <a:pPr marL="0" indent="0">
              <a:buNone/>
            </a:pPr>
            <a:endParaRPr lang="en-US" sz="1600" dirty="0"/>
          </a:p>
        </p:txBody>
      </p:sp>
    </p:spTree>
    <p:extLst>
      <p:ext uri="{BB962C8B-B14F-4D97-AF65-F5344CB8AC3E}">
        <p14:creationId xmlns:p14="http://schemas.microsoft.com/office/powerpoint/2010/main" val="40127174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atin typeface="Garamond" panose="02020404030301010803" pitchFamily="18" charset="0"/>
              </a:rPr>
              <a:t>Questions</a:t>
            </a:r>
            <a:r>
              <a:rPr lang="en-US" dirty="0">
                <a:solidFill>
                  <a:schemeClr val="tx1"/>
                </a:solidFill>
              </a:rPr>
              <a:t/>
            </a:r>
            <a:br>
              <a:rPr lang="en-US" dirty="0">
                <a:solidFill>
                  <a:schemeClr val="tx1"/>
                </a:solidFill>
              </a:rPr>
            </a:br>
            <a:endParaRPr lang="en-US" dirty="0"/>
          </a:p>
        </p:txBody>
      </p:sp>
      <p:sp>
        <p:nvSpPr>
          <p:cNvPr id="6" name="Content Placeholder 5"/>
          <p:cNvSpPr>
            <a:spLocks noGrp="1"/>
          </p:cNvSpPr>
          <p:nvPr>
            <p:ph idx="1"/>
          </p:nvPr>
        </p:nvSpPr>
        <p:spPr>
          <a:xfrm>
            <a:off x="1371601" y="2197291"/>
            <a:ext cx="9601199" cy="3370996"/>
          </a:xfrm>
        </p:spPr>
        <p:txBody>
          <a:bodyPr>
            <a:normAutofit/>
          </a:bodyPr>
          <a:lstStyle/>
          <a:p>
            <a:pPr marL="0" indent="0">
              <a:buNone/>
            </a:pPr>
            <a:r>
              <a:rPr lang="en-US" sz="3200" dirty="0">
                <a:solidFill>
                  <a:srgbClr val="101D49"/>
                </a:solidFill>
                <a:latin typeface="Garamond" panose="02020404030301010803" pitchFamily="18" charset="0"/>
              </a:rPr>
              <a:t>Any verbal response is not considered binding; respondents are encouraged to submit any question formally in writing if it affects the proposal that will be submitted to the State.</a:t>
            </a:r>
          </a:p>
          <a:p>
            <a:pPr algn="ctr"/>
            <a:endParaRPr lang="en-US" dirty="0"/>
          </a:p>
        </p:txBody>
      </p:sp>
    </p:spTree>
    <p:extLst>
      <p:ext uri="{BB962C8B-B14F-4D97-AF65-F5344CB8AC3E}">
        <p14:creationId xmlns:p14="http://schemas.microsoft.com/office/powerpoint/2010/main" val="16763711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01D49"/>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1529448" y="1531665"/>
            <a:ext cx="7531768" cy="3341128"/>
          </a:xfrm>
        </p:spPr>
        <p:txBody>
          <a:bodyPr/>
          <a:lstStyle/>
          <a:p>
            <a:pPr marL="342900" lvl="0" indent="-342900" defTabSz="914400">
              <a:lnSpc>
                <a:spcPct val="100000"/>
              </a:lnSpc>
              <a:spcBef>
                <a:spcPct val="20000"/>
              </a:spcBef>
              <a:defRPr/>
            </a:pPr>
            <a:r>
              <a:rPr lang="en-US" sz="6000" b="1" cap="none" dirty="0" smtClean="0">
                <a:latin typeface="Garamond" panose="02020404030301010803" pitchFamily="18" charset="0"/>
              </a:rPr>
              <a:t>Thank You</a:t>
            </a:r>
            <a:r>
              <a:rPr lang="en-US" sz="2800" b="1" dirty="0" smtClean="0">
                <a:latin typeface="Garamond" pitchFamily="18" charset="0"/>
              </a:rPr>
              <a:t/>
            </a:r>
            <a:br>
              <a:rPr lang="en-US" sz="2800" b="1" dirty="0" smtClean="0">
                <a:latin typeface="Garamond" pitchFamily="18" charset="0"/>
              </a:rPr>
            </a:br>
            <a:r>
              <a:rPr lang="en-US" sz="3600" b="1" dirty="0">
                <a:latin typeface="Garamond" pitchFamily="18" charset="0"/>
              </a:rPr>
              <a:t/>
            </a:r>
            <a:br>
              <a:rPr lang="en-US" sz="3600" b="1" dirty="0">
                <a:latin typeface="Garamond" pitchFamily="18" charset="0"/>
              </a:rPr>
            </a:br>
            <a:r>
              <a:rPr lang="en-US" sz="3600" b="1" dirty="0" smtClean="0">
                <a:solidFill>
                  <a:srgbClr val="FF0000"/>
                </a:solidFill>
                <a:latin typeface="Garamond" panose="02020404030301010803" pitchFamily="18" charset="0"/>
              </a:rPr>
              <a:t/>
            </a:r>
            <a:br>
              <a:rPr lang="en-US" sz="3600" b="1" dirty="0" smtClean="0">
                <a:solidFill>
                  <a:srgbClr val="FF0000"/>
                </a:solidFill>
                <a:latin typeface="Garamond" panose="02020404030301010803" pitchFamily="18" charset="0"/>
              </a:rPr>
            </a:br>
            <a:r>
              <a:rPr lang="en-US" sz="3200" b="1" dirty="0" smtClean="0">
                <a:solidFill>
                  <a:srgbClr val="002060"/>
                </a:solidFill>
                <a:latin typeface="Garamond" panose="02020404030301010803" pitchFamily="18" charset="0"/>
                <a:cs typeface="Times New Roman" pitchFamily="18" charset="0"/>
              </a:rPr>
              <a:t>Arthur L. Sample IV</a:t>
            </a:r>
            <a:r>
              <a:rPr lang="en-US" sz="3200" b="1" dirty="0" smtClean="0">
                <a:solidFill>
                  <a:srgbClr val="FF0000"/>
                </a:solidFill>
                <a:latin typeface="Garamond" panose="02020404030301010803" pitchFamily="18" charset="0"/>
                <a:cs typeface="Times New Roman" pitchFamily="18" charset="0"/>
              </a:rPr>
              <a:t/>
            </a:r>
            <a:br>
              <a:rPr lang="en-US" sz="3200" b="1" dirty="0" smtClean="0">
                <a:solidFill>
                  <a:srgbClr val="FF0000"/>
                </a:solidFill>
                <a:latin typeface="Garamond" panose="02020404030301010803" pitchFamily="18" charset="0"/>
                <a:cs typeface="Times New Roman" pitchFamily="18" charset="0"/>
              </a:rPr>
            </a:br>
            <a:r>
              <a:rPr lang="en-US" sz="3200" b="1" dirty="0" smtClean="0">
                <a:solidFill>
                  <a:srgbClr val="002060"/>
                </a:solidFill>
                <a:latin typeface="Garamond" panose="02020404030301010803" pitchFamily="18" charset="0"/>
              </a:rPr>
              <a:t>Asample@</a:t>
            </a:r>
            <a:r>
              <a:rPr lang="en-US" sz="3200" b="1" dirty="0" smtClean="0">
                <a:solidFill>
                  <a:srgbClr val="002060"/>
                </a:solidFill>
                <a:latin typeface="Garamond" panose="02020404030301010803" pitchFamily="18" charset="0"/>
              </a:rPr>
              <a:t>idoa.in.gov</a:t>
            </a:r>
            <a:r>
              <a:rPr lang="en-US" sz="3200" b="1" dirty="0" smtClean="0">
                <a:latin typeface="Garamond" panose="02020404030301010803" pitchFamily="18" charset="0"/>
              </a:rPr>
              <a:t> </a:t>
            </a:r>
            <a:endParaRPr lang="en-US" sz="3200" b="1" dirty="0">
              <a:latin typeface="Garamond" panose="02020404030301010803" pitchFamily="18" charset="0"/>
            </a:endParaRPr>
          </a:p>
        </p:txBody>
      </p:sp>
    </p:spTree>
    <p:extLst>
      <p:ext uri="{BB962C8B-B14F-4D97-AF65-F5344CB8AC3E}">
        <p14:creationId xmlns:p14="http://schemas.microsoft.com/office/powerpoint/2010/main" val="126073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Purpose of the RFP</a:t>
            </a:r>
          </a:p>
        </p:txBody>
      </p:sp>
      <p:sp>
        <p:nvSpPr>
          <p:cNvPr id="2" name="Rectangle 1"/>
          <p:cNvSpPr/>
          <p:nvPr/>
        </p:nvSpPr>
        <p:spPr>
          <a:xfrm>
            <a:off x="1371600" y="2158067"/>
            <a:ext cx="9601200" cy="2554545"/>
          </a:xfrm>
          <a:prstGeom prst="rect">
            <a:avLst/>
          </a:prstGeom>
        </p:spPr>
        <p:txBody>
          <a:bodyPr wrap="square">
            <a:spAutoFit/>
          </a:bodyPr>
          <a:lstStyle/>
          <a:p>
            <a:r>
              <a:rPr lang="en-US" sz="3200" dirty="0">
                <a:latin typeface="Garamond" panose="02020404030301010803" pitchFamily="18" charset="0"/>
              </a:rPr>
              <a:t>The purpose of this RFP is to select a vendor that can satisfy the State’s need for culinary workshops. It is the intent of IDOE to contract with a vendor that provides quality culinary workshops for IDOE, Office of School and Community Nutrition.</a:t>
            </a:r>
          </a:p>
        </p:txBody>
      </p:sp>
    </p:spTree>
    <p:extLst>
      <p:ext uri="{BB962C8B-B14F-4D97-AF65-F5344CB8AC3E}">
        <p14:creationId xmlns:p14="http://schemas.microsoft.com/office/powerpoint/2010/main" val="423709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Term of Contract</a:t>
            </a:r>
          </a:p>
        </p:txBody>
      </p:sp>
      <p:sp>
        <p:nvSpPr>
          <p:cNvPr id="6" name="Content Placeholder 5"/>
          <p:cNvSpPr>
            <a:spLocks noGrp="1"/>
          </p:cNvSpPr>
          <p:nvPr>
            <p:ph idx="1"/>
          </p:nvPr>
        </p:nvSpPr>
        <p:spPr>
          <a:xfrm>
            <a:off x="1180531" y="1958458"/>
            <a:ext cx="9601200" cy="2900191"/>
          </a:xfrm>
        </p:spPr>
        <p:txBody>
          <a:bodyPr>
            <a:normAutofit/>
          </a:bodyPr>
          <a:lstStyle/>
          <a:p>
            <a:pPr marL="0" indent="0">
              <a:buNone/>
            </a:pPr>
            <a:r>
              <a:rPr lang="en-US" sz="2800" dirty="0">
                <a:latin typeface="Garamond" panose="02020404030301010803" pitchFamily="18" charset="0"/>
              </a:rPr>
              <a:t>The State intends to sign a contract with one or more Respondent(s) to fulfill the requirements in this RFP. </a:t>
            </a:r>
          </a:p>
          <a:p>
            <a:pPr marL="0" indent="0">
              <a:buNone/>
            </a:pPr>
            <a:r>
              <a:rPr lang="en-US" sz="2800" dirty="0">
                <a:latin typeface="Garamond" panose="02020404030301010803" pitchFamily="18" charset="0"/>
              </a:rPr>
              <a:t> </a:t>
            </a:r>
          </a:p>
          <a:p>
            <a:pPr marL="0" indent="0">
              <a:buNone/>
            </a:pPr>
            <a:r>
              <a:rPr lang="en-US" sz="2800" dirty="0">
                <a:latin typeface="Garamond" panose="02020404030301010803" pitchFamily="18" charset="0"/>
              </a:rPr>
              <a:t>The term of the contract shall be for a period of one (1) year from the date of contract execution.  There may be three (3) one-year renewals for a total of four (4) years at the State’s option. </a:t>
            </a:r>
          </a:p>
          <a:p>
            <a:pPr marL="0" indent="0">
              <a:buNone/>
            </a:pPr>
            <a:endParaRPr lang="en-US" dirty="0"/>
          </a:p>
        </p:txBody>
      </p:sp>
    </p:spTree>
    <p:extLst>
      <p:ext uri="{BB962C8B-B14F-4D97-AF65-F5344CB8AC3E}">
        <p14:creationId xmlns:p14="http://schemas.microsoft.com/office/powerpoint/2010/main" val="593248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53487" y="611552"/>
            <a:ext cx="9601200" cy="829157"/>
          </a:xfrm>
        </p:spPr>
        <p:txBody>
          <a:bodyPr/>
          <a:lstStyle/>
          <a:p>
            <a:r>
              <a:rPr lang="en-US" dirty="0">
                <a:latin typeface="Garamond" panose="02020404030301010803" pitchFamily="18" charset="0"/>
              </a:rPr>
              <a:t>Key Dates</a:t>
            </a:r>
          </a:p>
        </p:txBody>
      </p:sp>
      <p:graphicFrame>
        <p:nvGraphicFramePr>
          <p:cNvPr id="5" name="Object 4"/>
          <p:cNvGraphicFramePr>
            <a:graphicFrameLocks noChangeAspect="1"/>
          </p:cNvGraphicFramePr>
          <p:nvPr>
            <p:extLst>
              <p:ext uri="{D42A27DB-BD31-4B8C-83A1-F6EECF244321}">
                <p14:modId xmlns:p14="http://schemas.microsoft.com/office/powerpoint/2010/main" val="211513575"/>
              </p:ext>
            </p:extLst>
          </p:nvPr>
        </p:nvGraphicFramePr>
        <p:xfrm>
          <a:off x="1453488" y="1651379"/>
          <a:ext cx="8905164" cy="4804011"/>
        </p:xfrm>
        <a:graphic>
          <a:graphicData uri="http://schemas.openxmlformats.org/presentationml/2006/ole">
            <mc:AlternateContent xmlns:mc="http://schemas.openxmlformats.org/markup-compatibility/2006">
              <mc:Choice xmlns:v="urn:schemas-microsoft-com:vml" Requires="v">
                <p:oleObj spid="_x0000_s1028" name="Document" r:id="rId3" imgW="5956042" imgH="4888317" progId="Word.Document.12">
                  <p:embed/>
                </p:oleObj>
              </mc:Choice>
              <mc:Fallback>
                <p:oleObj name="Document" r:id="rId3" imgW="5956042" imgH="4888317" progId="Word.Document.12">
                  <p:embed/>
                  <p:pic>
                    <p:nvPicPr>
                      <p:cNvPr id="0" name=""/>
                      <p:cNvPicPr/>
                      <p:nvPr/>
                    </p:nvPicPr>
                    <p:blipFill>
                      <a:blip r:embed="rId4"/>
                      <a:stretch>
                        <a:fillRect/>
                      </a:stretch>
                    </p:blipFill>
                    <p:spPr>
                      <a:xfrm>
                        <a:off x="1453488" y="1651379"/>
                        <a:ext cx="8905164" cy="4804011"/>
                      </a:xfrm>
                      <a:prstGeom prst="rect">
                        <a:avLst/>
                      </a:prstGeom>
                    </p:spPr>
                  </p:pic>
                </p:oleObj>
              </mc:Fallback>
            </mc:AlternateContent>
          </a:graphicData>
        </a:graphic>
      </p:graphicFrame>
    </p:spTree>
    <p:extLst>
      <p:ext uri="{BB962C8B-B14F-4D97-AF65-F5344CB8AC3E}">
        <p14:creationId xmlns:p14="http://schemas.microsoft.com/office/powerpoint/2010/main" val="188125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Scope </a:t>
            </a:r>
            <a:r>
              <a:rPr lang="en-US" dirty="0" smtClean="0">
                <a:latin typeface="Garamond" panose="02020404030301010803" pitchFamily="18" charset="0"/>
              </a:rPr>
              <a:t>of </a:t>
            </a:r>
            <a:r>
              <a:rPr lang="en-US" dirty="0">
                <a:latin typeface="Garamond" panose="02020404030301010803" pitchFamily="18" charset="0"/>
              </a:rPr>
              <a:t>Work</a:t>
            </a:r>
          </a:p>
        </p:txBody>
      </p:sp>
      <p:sp>
        <p:nvSpPr>
          <p:cNvPr id="2" name="Content Placeholder 1"/>
          <p:cNvSpPr>
            <a:spLocks noGrp="1"/>
          </p:cNvSpPr>
          <p:nvPr>
            <p:ph idx="1"/>
          </p:nvPr>
        </p:nvSpPr>
        <p:spPr/>
        <p:txBody>
          <a:bodyPr>
            <a:normAutofit/>
          </a:bodyPr>
          <a:lstStyle/>
          <a:p>
            <a:pPr marL="0" indent="0">
              <a:buNone/>
            </a:pPr>
            <a:r>
              <a:rPr lang="en-US" sz="2800" dirty="0" smtClean="0">
                <a:latin typeface="Garamond" panose="02020404030301010803" pitchFamily="18" charset="0"/>
              </a:rPr>
              <a:t>To </a:t>
            </a:r>
            <a:r>
              <a:rPr lang="en-US" sz="2800" dirty="0">
                <a:latin typeface="Garamond" panose="02020404030301010803" pitchFamily="18" charset="0"/>
              </a:rPr>
              <a:t>provide (eight) five day culinary workshops during the summer months to school food service staff, four week-long basic workshops and four week-long advanced workshops. Each workshop will be provided to a maximum of 32 participants. </a:t>
            </a:r>
          </a:p>
        </p:txBody>
      </p:sp>
    </p:spTree>
    <p:extLst>
      <p:ext uri="{BB962C8B-B14F-4D97-AF65-F5344CB8AC3E}">
        <p14:creationId xmlns:p14="http://schemas.microsoft.com/office/powerpoint/2010/main" val="721428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Business </a:t>
            </a:r>
            <a:r>
              <a:rPr lang="en-US" dirty="0" smtClean="0">
                <a:latin typeface="Garamond" panose="02020404030301010803" pitchFamily="18" charset="0"/>
              </a:rPr>
              <a:t>Proposal </a:t>
            </a:r>
            <a:r>
              <a:rPr lang="en-US" sz="2400" dirty="0">
                <a:latin typeface="Garamond" panose="02020404030301010803" pitchFamily="18" charset="0"/>
              </a:rPr>
              <a:t>(Attachment E)</a:t>
            </a:r>
            <a:endParaRPr lang="en-US" dirty="0">
              <a:latin typeface="Garamond" panose="02020404030301010803" pitchFamily="18" charset="0"/>
            </a:endParaRPr>
          </a:p>
        </p:txBody>
      </p:sp>
      <p:sp>
        <p:nvSpPr>
          <p:cNvPr id="6" name="Content Placeholder 5"/>
          <p:cNvSpPr>
            <a:spLocks noGrp="1"/>
          </p:cNvSpPr>
          <p:nvPr>
            <p:ph idx="1"/>
          </p:nvPr>
        </p:nvSpPr>
        <p:spPr>
          <a:xfrm>
            <a:off x="1371600" y="1951631"/>
            <a:ext cx="9601200" cy="4012443"/>
          </a:xfrm>
        </p:spPr>
        <p:txBody>
          <a:bodyPr>
            <a:normAutofit fontScale="85000" lnSpcReduction="20000"/>
          </a:bodyPr>
          <a:lstStyle/>
          <a:p>
            <a:pPr>
              <a:lnSpc>
                <a:spcPct val="80000"/>
              </a:lnSpc>
            </a:pPr>
            <a:r>
              <a:rPr lang="en-US" sz="2200" b="1" dirty="0">
                <a:solidFill>
                  <a:srgbClr val="101D49"/>
                </a:solidFill>
                <a:latin typeface="Garamond" panose="02020404030301010803" pitchFamily="18" charset="0"/>
              </a:rPr>
              <a:t>Company Financial Information (Section 2.3.3)</a:t>
            </a:r>
          </a:p>
          <a:p>
            <a:pPr lvl="1">
              <a:spcBef>
                <a:spcPts val="600"/>
              </a:spcBef>
            </a:pPr>
            <a:r>
              <a:rPr lang="en-US" sz="1900" i="0" dirty="0">
                <a:solidFill>
                  <a:srgbClr val="101D49"/>
                </a:solidFill>
                <a:latin typeface="Garamond" panose="02020404030301010803" pitchFamily="18" charset="0"/>
              </a:rPr>
              <a:t>Respondents must provide documents to demonstrate financial stability including, for example, the most recent Dunn &amp; Bradstreet Business Report (preferred) or audited financial statements for the two (2) most recently completed fiscal years. If neither of these can be provided, Respondents must explain why and include an income statement and balance sheet for each of the two (2) most recently completed fiscal years. </a:t>
            </a:r>
          </a:p>
          <a:p>
            <a:pPr lvl="1">
              <a:spcBef>
                <a:spcPts val="600"/>
              </a:spcBef>
              <a:spcAft>
                <a:spcPts val="600"/>
              </a:spcAft>
            </a:pPr>
            <a:r>
              <a:rPr lang="en-US" sz="1900" i="0" dirty="0">
                <a:solidFill>
                  <a:srgbClr val="101D49"/>
                </a:solidFill>
                <a:latin typeface="Garamond" panose="02020404030301010803" pitchFamily="18" charset="0"/>
              </a:rPr>
              <a:t>If the documents are from a parent or holding company, Respondents must explain the business relationship between the entities and demonstrate the financial stability of the entity which is directly responding to this RFP. </a:t>
            </a:r>
          </a:p>
          <a:p>
            <a:pPr>
              <a:lnSpc>
                <a:spcPct val="80000"/>
              </a:lnSpc>
            </a:pPr>
            <a:r>
              <a:rPr lang="en-US" sz="2200" b="1" dirty="0">
                <a:solidFill>
                  <a:srgbClr val="101D49"/>
                </a:solidFill>
                <a:latin typeface="Garamond" panose="02020404030301010803" pitchFamily="18" charset="0"/>
              </a:rPr>
              <a:t>Contract Terms (Section 2.3.5)</a:t>
            </a:r>
          </a:p>
          <a:p>
            <a:pPr lvl="1">
              <a:spcBef>
                <a:spcPts val="600"/>
              </a:spcBef>
            </a:pPr>
            <a:r>
              <a:rPr lang="en-US" sz="1900" i="0" dirty="0">
                <a:solidFill>
                  <a:srgbClr val="101D49"/>
                </a:solidFill>
                <a:latin typeface="Garamond" panose="02020404030301010803" pitchFamily="18" charset="0"/>
              </a:rPr>
              <a:t>Respondents should review sample State contract and note exceptions to State non-mandatory clauses in Business Proposal and Transmittal Letter. Mandatory clauses are non-negotiable.</a:t>
            </a:r>
          </a:p>
          <a:p>
            <a:pPr>
              <a:spcBef>
                <a:spcPts val="600"/>
              </a:spcBef>
            </a:pPr>
            <a:r>
              <a:rPr lang="en-US" sz="2200" b="1" dirty="0">
                <a:solidFill>
                  <a:srgbClr val="101D49"/>
                </a:solidFill>
                <a:latin typeface="Garamond" panose="02020404030301010803" pitchFamily="18" charset="0"/>
              </a:rPr>
              <a:t>References (Section 2.3.6)</a:t>
            </a:r>
          </a:p>
          <a:p>
            <a:pPr lvl="1">
              <a:spcBef>
                <a:spcPts val="600"/>
              </a:spcBef>
            </a:pPr>
            <a:r>
              <a:rPr lang="en-US" sz="1900" i="0" dirty="0">
                <a:solidFill>
                  <a:srgbClr val="101D49"/>
                </a:solidFill>
                <a:latin typeface="Garamond" panose="02020404030301010803" pitchFamily="18" charset="0"/>
              </a:rPr>
              <a:t>Respondents must have at least three (3) references for whom the Respondent has provided products and/or services that are the same or similar to those products and/or services requested in this RFP. Respondents must ask each reference to complete Attachment H Reference Check Form and mail or email it directly to IDOA </a:t>
            </a:r>
            <a:r>
              <a:rPr lang="en-US" sz="1900" i="0" dirty="0">
                <a:latin typeface="Garamond" panose="02020404030301010803" pitchFamily="18" charset="0"/>
              </a:rPr>
              <a:t>(</a:t>
            </a:r>
            <a:r>
              <a:rPr lang="en-US" sz="1900" i="0" dirty="0">
                <a:solidFill>
                  <a:srgbClr val="0000FF"/>
                </a:solidFill>
                <a:latin typeface="Garamond" panose="02020404030301010803" pitchFamily="18" charset="0"/>
                <a:hlinkClick r:id="rId2"/>
              </a:rPr>
              <a:t>idoareferences@idoa.in.gov</a:t>
            </a:r>
            <a:r>
              <a:rPr lang="en-US" sz="1900" i="0" dirty="0">
                <a:latin typeface="Garamond" panose="02020404030301010803" pitchFamily="18" charset="0"/>
              </a:rPr>
              <a:t>) </a:t>
            </a:r>
            <a:r>
              <a:rPr lang="en-US" sz="1900" i="0" dirty="0">
                <a:solidFill>
                  <a:srgbClr val="101D49"/>
                </a:solidFill>
                <a:latin typeface="Garamond" panose="02020404030301010803" pitchFamily="18" charset="0"/>
              </a:rPr>
              <a:t>by September 5, 2019 (10 business days after proposals are due).</a:t>
            </a:r>
          </a:p>
          <a:p>
            <a:endParaRPr lang="en-US" dirty="0"/>
          </a:p>
        </p:txBody>
      </p:sp>
    </p:spTree>
    <p:extLst>
      <p:ext uri="{BB962C8B-B14F-4D97-AF65-F5344CB8AC3E}">
        <p14:creationId xmlns:p14="http://schemas.microsoft.com/office/powerpoint/2010/main" val="4279460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latin typeface="Garamond" panose="02020404030301010803" pitchFamily="18" charset="0"/>
              </a:rPr>
              <a:t>Technical </a:t>
            </a:r>
            <a:r>
              <a:rPr lang="en-US" dirty="0" smtClean="0">
                <a:latin typeface="Garamond" panose="02020404030301010803" pitchFamily="18" charset="0"/>
              </a:rPr>
              <a:t>Proposal </a:t>
            </a:r>
            <a:r>
              <a:rPr lang="en-US" sz="2400" dirty="0">
                <a:latin typeface="Garamond" panose="02020404030301010803" pitchFamily="18" charset="0"/>
              </a:rPr>
              <a:t>(Attachment F)</a:t>
            </a:r>
            <a:endParaRPr lang="en-US" dirty="0">
              <a:latin typeface="Garamond" panose="02020404030301010803" pitchFamily="18" charset="0"/>
            </a:endParaRPr>
          </a:p>
        </p:txBody>
      </p:sp>
      <p:sp>
        <p:nvSpPr>
          <p:cNvPr id="6" name="Content Placeholder 5"/>
          <p:cNvSpPr>
            <a:spLocks noGrp="1"/>
          </p:cNvSpPr>
          <p:nvPr>
            <p:ph idx="1"/>
          </p:nvPr>
        </p:nvSpPr>
        <p:spPr/>
        <p:txBody>
          <a:bodyPr>
            <a:normAutofit lnSpcReduction="10000"/>
          </a:bodyPr>
          <a:lstStyle/>
          <a:p>
            <a:r>
              <a:rPr lang="en-US" sz="2400" dirty="0">
                <a:solidFill>
                  <a:srgbClr val="101D49"/>
                </a:solidFill>
                <a:latin typeface="Garamond" panose="02020404030301010803" pitchFamily="18" charset="0"/>
              </a:rPr>
              <a:t>Respondents should use Attachment F to complete their Technical Proposal. Use the yellow shaded fields to answer the questions in Attachment F.</a:t>
            </a:r>
          </a:p>
          <a:p>
            <a:pPr lvl="1"/>
            <a:r>
              <a:rPr lang="en-US" i="0" dirty="0">
                <a:solidFill>
                  <a:srgbClr val="FF0000"/>
                </a:solidFill>
                <a:latin typeface="Garamond" panose="02020404030301010803" pitchFamily="18" charset="0"/>
              </a:rPr>
              <a:t>Yellow</a:t>
            </a:r>
            <a:r>
              <a:rPr lang="en-US" i="0" dirty="0">
                <a:latin typeface="Garamond" panose="02020404030301010803" pitchFamily="18" charset="0"/>
              </a:rPr>
              <a:t> </a:t>
            </a:r>
            <a:r>
              <a:rPr lang="en-US" i="0" dirty="0">
                <a:solidFill>
                  <a:srgbClr val="101D49"/>
                </a:solidFill>
                <a:latin typeface="Garamond" panose="02020404030301010803" pitchFamily="18" charset="0"/>
              </a:rPr>
              <a:t>fields will expand to accommodate content. </a:t>
            </a:r>
          </a:p>
          <a:p>
            <a:pPr lvl="1"/>
            <a:r>
              <a:rPr lang="en-US" i="0" dirty="0">
                <a:solidFill>
                  <a:srgbClr val="101D49"/>
                </a:solidFill>
                <a:latin typeface="Garamond" panose="02020404030301010803" pitchFamily="18" charset="0"/>
              </a:rPr>
              <a:t>Make every attempt to preserve the original format of Attachment F.</a:t>
            </a:r>
          </a:p>
          <a:p>
            <a:r>
              <a:rPr lang="en-US" sz="2400" dirty="0">
                <a:solidFill>
                  <a:srgbClr val="101D49"/>
                </a:solidFill>
                <a:latin typeface="Garamond" panose="02020404030301010803" pitchFamily="18" charset="0"/>
              </a:rPr>
              <a:t>Where appropriate, supporting documentation (e.g. diagrams, certificates, graphics, or other exhibits) may be submitted as an attachment and referenced within the relevant answer field.</a:t>
            </a:r>
          </a:p>
          <a:p>
            <a:endParaRPr lang="en-US" dirty="0"/>
          </a:p>
        </p:txBody>
      </p:sp>
    </p:spTree>
    <p:extLst>
      <p:ext uri="{BB962C8B-B14F-4D97-AF65-F5344CB8AC3E}">
        <p14:creationId xmlns:p14="http://schemas.microsoft.com/office/powerpoint/2010/main" val="1644121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780</TotalTime>
  <Words>1932</Words>
  <Application>Microsoft Office PowerPoint</Application>
  <PresentationFormat>Widescreen</PresentationFormat>
  <Paragraphs>283</Paragraphs>
  <Slides>34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2" baseType="lpstr">
      <vt:lpstr>Arial</vt:lpstr>
      <vt:lpstr>Calibri</vt:lpstr>
      <vt:lpstr>Courier</vt:lpstr>
      <vt:lpstr>Franklin Gothic Book</vt:lpstr>
      <vt:lpstr>Garamond</vt:lpstr>
      <vt:lpstr>Times New Roman</vt:lpstr>
      <vt:lpstr>Crop</vt:lpstr>
      <vt:lpstr>Microsoft Word Document</vt:lpstr>
      <vt:lpstr>Request for Proposal 19-085  School Nutrition Program Culinary Workshops  Indiana Department of Administration  On Behalf Of Indiana Department of Education  Pre-Proposal Conference October 8, 2019  Arthur L. Sample IV IDOA/Procurement Division</vt:lpstr>
      <vt:lpstr>Agenda</vt:lpstr>
      <vt:lpstr>General Information</vt:lpstr>
      <vt:lpstr>Purpose of the RFP</vt:lpstr>
      <vt:lpstr>Term of Contract</vt:lpstr>
      <vt:lpstr>Key Dates</vt:lpstr>
      <vt:lpstr>Scope of Work</vt:lpstr>
      <vt:lpstr>Business Proposal (Attachment E)</vt:lpstr>
      <vt:lpstr>Technical Proposal (Attachment F)</vt:lpstr>
      <vt:lpstr>Cost Proposal (Attachment D)</vt:lpstr>
      <vt:lpstr>Proposal Preparation</vt:lpstr>
      <vt:lpstr>Proposal Preparation</vt:lpstr>
      <vt:lpstr>Proposal Preparation</vt:lpstr>
      <vt:lpstr>Evaluation Criteria</vt:lpstr>
      <vt:lpstr>Minority and Women’s Business Enterprises</vt:lpstr>
      <vt:lpstr>Minority and Women’s Business Enterprises</vt:lpstr>
      <vt:lpstr>PowerPoint Presentation</vt:lpstr>
      <vt:lpstr>Minority and Women’s Business Enterprises</vt:lpstr>
      <vt:lpstr>Minority and Women’s Business Enterprises</vt:lpstr>
      <vt:lpstr>PowerPoint Presentation</vt:lpstr>
      <vt:lpstr>Minority and Women’s Business Enterprises</vt:lpstr>
      <vt:lpstr>Minority and Women’s Business Enterprises</vt:lpstr>
      <vt:lpstr>Indiana Veteran Owned Small Business</vt:lpstr>
      <vt:lpstr>PowerPoint Presentation</vt:lpstr>
      <vt:lpstr>Indiana Veteran Owned Small Business</vt:lpstr>
      <vt:lpstr>Indiana Veteran Owned Small Business</vt:lpstr>
      <vt:lpstr>PowerPoint Presentation</vt:lpstr>
      <vt:lpstr>Indiana Veteran Owned Small Business</vt:lpstr>
      <vt:lpstr>Indiana Veteran Owned Small Business</vt:lpstr>
      <vt:lpstr>IDOA Subcontractor Scoring</vt:lpstr>
      <vt:lpstr>Subcontractor Compliance</vt:lpstr>
      <vt:lpstr>Additional Information</vt:lpstr>
      <vt:lpstr>Questions </vt:lpstr>
      <vt:lpstr>Thank You   Arthur L. Sample IV Asample@idoa.in.gov </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Department of Administration</dc:title>
  <dc:creator>Thayer, Jessica (IDOA)</dc:creator>
  <cp:lastModifiedBy>Sample, Arthur</cp:lastModifiedBy>
  <cp:revision>63</cp:revision>
  <dcterms:created xsi:type="dcterms:W3CDTF">2018-02-20T21:33:06Z</dcterms:created>
  <dcterms:modified xsi:type="dcterms:W3CDTF">2019-09-30T17:15:33Z</dcterms:modified>
</cp:coreProperties>
</file>